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5143500" type="screen16x9"/>
  <p:notesSz cx="6858000" cy="9144000"/>
  <p:embeddedFontLst>
    <p:embeddedFont>
      <p:font typeface="Open Sans" panose="020B060603050402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snapToGrid="0">
      <p:cViewPr varScale="1">
        <p:scale>
          <a:sx n="156" d="100"/>
          <a:sy n="156" d="100"/>
        </p:scale>
        <p:origin x="360"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808322f1c_2_0:notes"/>
          <p:cNvSpPr>
            <a:spLocks noGrp="1" noRot="1" noChangeAspect="1"/>
          </p:cNvSpPr>
          <p:nvPr>
            <p:ph type="sldImg" idx="2"/>
          </p:nvPr>
        </p:nvSpPr>
        <p:spPr>
          <a:xfrm>
            <a:off x="381301"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f808322f1c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e33b4f4487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e33b4f4487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e33b4f4487_0_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e33b4f4487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e33b4f4487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e33b4f4487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ea6b61df1f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ea6b61df1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ea6b61df1f_1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ea6b61df1f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ea6b61df1f_1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ea6b61df1f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ea6b61df1f_1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ea6b61df1f_1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ea6b61df1f_1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ea6b61df1f_1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ea6b61df1f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ea6b61df1f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ea6b61df1f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ea6b61df1f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e33b4f4487_0_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e33b4f4487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ea6b61df1f_1_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ea6b61df1f_1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ea6b61df1f_1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ea6b61df1f_1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ea6b61df1f_1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ea6b61df1f_1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ea6b61df1f_1_1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ea6b61df1f_1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ea6b61df1f_1_1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ea6b61df1f_1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ea6b61df1f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ea6b61df1f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ea6b61df1f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ea6b61df1f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e33b4f4487_0_1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e33b4f4487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ea6b61df1f_1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ea6b61df1f_1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f803f7d1cb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f803f7d1cb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ea6b61df1f_1_1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ea6b61df1f_1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ea6b61df1f_1_1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ea6b61df1f_1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a6b61df1f_1_1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ea6b61df1f_1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ea6b61df1f_1_2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ea6b61df1f_1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ea6b61df1f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7" name="Google Shape;417;gea6b61df1f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ge33b4f4487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7" name="Google Shape;427;ge33b4f4487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ea6b61df1f_1_2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ea6b61df1f_1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ea6b61df1f_1_2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ea6b61df1f_1_2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ea6b61df1f_1_2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 name="Google Shape;460;gea6b61df1f_1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ea6b61df1f_1_2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1" name="Google Shape;471;gea6b61df1f_1_2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e33b4f4487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e33b4f4487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gea6b61df1f_1_2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2" name="Google Shape;482;gea6b61df1f_1_2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ea6b61df1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3" name="Google Shape;493;gea6b61df1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e33b4f4487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e33b4f4487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e33b4f4487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e33b4f4487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e33b4f4487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e33b4f4487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e33b4f4487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e33b4f4487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e33b4f4487_0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e33b4f4487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openedgroup.org/review"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sparceurope.org/what-we-do/open-education/europeannetwork-openeducation-librarian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creativecommons.org/licenses/by/4.0/" TargetMode="External"/><Relationship Id="rId4" Type="http://schemas.openxmlformats.org/officeDocument/2006/relationships/hyperlink" Target="https://zenodo.org/record/5568483"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zenodo.org/record/5568483" TargetMode="Externa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53"/>
        <p:cNvGrpSpPr/>
        <p:nvPr/>
      </p:nvGrpSpPr>
      <p:grpSpPr>
        <a:xfrm>
          <a:off x="0" y="0"/>
          <a:ext cx="0" cy="0"/>
          <a:chOff x="0" y="0"/>
          <a:chExt cx="0" cy="0"/>
        </a:xfrm>
      </p:grpSpPr>
      <p:sp>
        <p:nvSpPr>
          <p:cNvPr id="54" name="Google Shape;54;p13"/>
          <p:cNvSpPr txBox="1"/>
          <p:nvPr/>
        </p:nvSpPr>
        <p:spPr>
          <a:xfrm>
            <a:off x="4479788" y="439816"/>
            <a:ext cx="3963900" cy="1601100"/>
          </a:xfrm>
          <a:prstGeom prst="rect">
            <a:avLst/>
          </a:prstGeom>
          <a:noFill/>
          <a:ln>
            <a:noFill/>
          </a:ln>
        </p:spPr>
        <p:txBody>
          <a:bodyPr spcFirstLastPara="1" wrap="square" lIns="91525" tIns="91525" rIns="91525" bIns="91525" anchor="t" anchorCtr="0">
            <a:spAutoFit/>
          </a:bodyPr>
          <a:lstStyle/>
          <a:p>
            <a:pPr marL="0" marR="0" lvl="0" indent="0" algn="l" rtl="0">
              <a:lnSpc>
                <a:spcPct val="100000"/>
              </a:lnSpc>
              <a:spcBef>
                <a:spcPts val="0"/>
              </a:spcBef>
              <a:spcAft>
                <a:spcPts val="0"/>
              </a:spcAft>
              <a:buClr>
                <a:srgbClr val="000000"/>
              </a:buClr>
              <a:buSzPts val="4600"/>
              <a:buFont typeface="Arial"/>
              <a:buNone/>
            </a:pPr>
            <a:r>
              <a:rPr lang="en" sz="4600" b="1">
                <a:solidFill>
                  <a:srgbClr val="004993"/>
                </a:solidFill>
                <a:latin typeface="Open Sans"/>
                <a:ea typeface="Open Sans"/>
                <a:cs typeface="Open Sans"/>
                <a:sym typeface="Open Sans"/>
              </a:rPr>
              <a:t>AN ENOEL </a:t>
            </a:r>
            <a:r>
              <a:rPr lang="en" sz="4600" b="1" i="0" u="none" strike="noStrike" cap="none">
                <a:solidFill>
                  <a:srgbClr val="004993"/>
                </a:solidFill>
                <a:latin typeface="Open Sans"/>
                <a:ea typeface="Open Sans"/>
                <a:cs typeface="Open Sans"/>
                <a:sym typeface="Open Sans"/>
              </a:rPr>
              <a:t> </a:t>
            </a:r>
            <a:endParaRPr sz="4600" b="1" i="0" u="none" strike="noStrike" cap="none">
              <a:solidFill>
                <a:srgbClr val="00499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4600"/>
              <a:buFont typeface="Arial"/>
              <a:buNone/>
            </a:pPr>
            <a:r>
              <a:rPr lang="en" sz="4600" b="1">
                <a:solidFill>
                  <a:srgbClr val="004993"/>
                </a:solidFill>
                <a:latin typeface="Open Sans"/>
                <a:ea typeface="Open Sans"/>
                <a:cs typeface="Open Sans"/>
                <a:sym typeface="Open Sans"/>
              </a:rPr>
              <a:t>TOOLKIT </a:t>
            </a:r>
            <a:endParaRPr sz="4600" b="1" i="0" u="none" strike="noStrike" cap="none">
              <a:solidFill>
                <a:srgbClr val="004993"/>
              </a:solidFill>
              <a:latin typeface="Open Sans"/>
              <a:ea typeface="Open Sans"/>
              <a:cs typeface="Open Sans"/>
              <a:sym typeface="Open Sans"/>
            </a:endParaRPr>
          </a:p>
        </p:txBody>
      </p:sp>
      <p:sp>
        <p:nvSpPr>
          <p:cNvPr id="55" name="Google Shape;55;p13"/>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525" tIns="91525" rIns="91525" bIns="915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6" name="Google Shape;56;p13"/>
          <p:cNvPicPr preferRelativeResize="0"/>
          <p:nvPr/>
        </p:nvPicPr>
        <p:blipFill>
          <a:blip r:embed="rId3">
            <a:alphaModFix/>
          </a:blip>
          <a:stretch>
            <a:fillRect/>
          </a:stretch>
        </p:blipFill>
        <p:spPr>
          <a:xfrm>
            <a:off x="1594080" y="557666"/>
            <a:ext cx="2464350" cy="1870859"/>
          </a:xfrm>
          <a:prstGeom prst="rect">
            <a:avLst/>
          </a:prstGeom>
          <a:noFill/>
          <a:ln>
            <a:noFill/>
          </a:ln>
        </p:spPr>
      </p:pic>
      <p:sp>
        <p:nvSpPr>
          <p:cNvPr id="57" name="Google Shape;57;p13"/>
          <p:cNvSpPr txBox="1"/>
          <p:nvPr/>
        </p:nvSpPr>
        <p:spPr>
          <a:xfrm>
            <a:off x="2020410" y="709396"/>
            <a:ext cx="3774900" cy="1258500"/>
          </a:xfrm>
          <a:prstGeom prst="rect">
            <a:avLst/>
          </a:prstGeom>
          <a:noFill/>
          <a:ln>
            <a:noFill/>
          </a:ln>
        </p:spPr>
        <p:txBody>
          <a:bodyPr spcFirstLastPara="1" wrap="square" lIns="112500" tIns="112500" rIns="112500" bIns="112500" anchor="t" anchorCtr="0">
            <a:spAutoFit/>
          </a:bodyPr>
          <a:lstStyle/>
          <a:p>
            <a:pPr marL="0" lvl="0" indent="0" algn="l" rtl="0">
              <a:lnSpc>
                <a:spcPct val="100000"/>
              </a:lnSpc>
              <a:spcBef>
                <a:spcPts val="0"/>
              </a:spcBef>
              <a:spcAft>
                <a:spcPts val="0"/>
              </a:spcAft>
              <a:buNone/>
            </a:pPr>
            <a:r>
              <a:rPr lang="en" sz="3900" b="1">
                <a:solidFill>
                  <a:schemeClr val="lt1"/>
                </a:solidFill>
                <a:latin typeface="Open Sans"/>
                <a:ea typeface="Open Sans"/>
                <a:cs typeface="Open Sans"/>
                <a:sym typeface="Open Sans"/>
              </a:rPr>
              <a:t>OER</a:t>
            </a:r>
            <a:endParaRPr sz="3900" b="1">
              <a:solidFill>
                <a:schemeClr val="lt1"/>
              </a:solidFill>
              <a:latin typeface="Open Sans"/>
              <a:ea typeface="Open Sans"/>
              <a:cs typeface="Open Sans"/>
              <a:sym typeface="Open Sans"/>
            </a:endParaRPr>
          </a:p>
          <a:p>
            <a:pPr marL="0" lvl="0" indent="0" algn="l" rtl="0">
              <a:lnSpc>
                <a:spcPct val="100000"/>
              </a:lnSpc>
              <a:spcBef>
                <a:spcPts val="0"/>
              </a:spcBef>
              <a:spcAft>
                <a:spcPts val="0"/>
              </a:spcAft>
              <a:buNone/>
            </a:pPr>
            <a:r>
              <a:rPr lang="en" sz="2800">
                <a:solidFill>
                  <a:schemeClr val="lt1"/>
                </a:solidFill>
                <a:latin typeface="Open Sans"/>
                <a:ea typeface="Open Sans"/>
                <a:cs typeface="Open Sans"/>
                <a:sym typeface="Open Sans"/>
              </a:rPr>
              <a:t>BASIC</a:t>
            </a:r>
            <a:endParaRPr sz="2800">
              <a:solidFill>
                <a:schemeClr val="lt1"/>
              </a:solidFill>
              <a:latin typeface="Open Sans"/>
              <a:ea typeface="Open Sans"/>
              <a:cs typeface="Open Sans"/>
              <a:sym typeface="Open Sans"/>
            </a:endParaRPr>
          </a:p>
        </p:txBody>
      </p:sp>
      <p:cxnSp>
        <p:nvCxnSpPr>
          <p:cNvPr id="58" name="Google Shape;58;p13"/>
          <p:cNvCxnSpPr/>
          <p:nvPr/>
        </p:nvCxnSpPr>
        <p:spPr>
          <a:xfrm>
            <a:off x="-600" y="4519173"/>
            <a:ext cx="9162300" cy="6900"/>
          </a:xfrm>
          <a:prstGeom prst="straightConnector1">
            <a:avLst/>
          </a:prstGeom>
          <a:noFill/>
          <a:ln w="9525" cap="flat" cmpd="sng">
            <a:solidFill>
              <a:srgbClr val="004993"/>
            </a:solidFill>
            <a:prstDash val="solid"/>
            <a:round/>
            <a:headEnd type="none" w="med" len="med"/>
            <a:tailEnd type="none" w="med" len="med"/>
          </a:ln>
        </p:spPr>
      </p:cxnSp>
      <p:pic>
        <p:nvPicPr>
          <p:cNvPr id="59" name="Google Shape;59;p13"/>
          <p:cNvPicPr preferRelativeResize="0"/>
          <p:nvPr/>
        </p:nvPicPr>
        <p:blipFill rotWithShape="1">
          <a:blip r:embed="rId4">
            <a:alphaModFix/>
          </a:blip>
          <a:srcRect/>
          <a:stretch/>
        </p:blipFill>
        <p:spPr>
          <a:xfrm>
            <a:off x="149258" y="4670910"/>
            <a:ext cx="1062458" cy="371741"/>
          </a:xfrm>
          <a:prstGeom prst="rect">
            <a:avLst/>
          </a:prstGeom>
          <a:noFill/>
          <a:ln>
            <a:noFill/>
          </a:ln>
        </p:spPr>
      </p:pic>
      <p:sp>
        <p:nvSpPr>
          <p:cNvPr id="60" name="Google Shape;60;p13"/>
          <p:cNvSpPr txBox="1"/>
          <p:nvPr/>
        </p:nvSpPr>
        <p:spPr>
          <a:xfrm>
            <a:off x="387480" y="3143498"/>
            <a:ext cx="8386200" cy="985200"/>
          </a:xfrm>
          <a:prstGeom prst="rect">
            <a:avLst/>
          </a:prstGeom>
          <a:noFill/>
          <a:ln>
            <a:noFill/>
          </a:ln>
        </p:spPr>
        <p:txBody>
          <a:bodyPr spcFirstLastPara="1" wrap="square" lIns="91525" tIns="91525" rIns="91525" bIns="91525" anchor="t" anchorCtr="0">
            <a:spAutoFit/>
          </a:bodyPr>
          <a:lstStyle/>
          <a:p>
            <a:pPr marL="0" marR="0" lvl="0" indent="0" algn="ctr" rtl="0">
              <a:lnSpc>
                <a:spcPct val="100000"/>
              </a:lnSpc>
              <a:spcBef>
                <a:spcPts val="0"/>
              </a:spcBef>
              <a:spcAft>
                <a:spcPts val="0"/>
              </a:spcAft>
              <a:buClr>
                <a:srgbClr val="000000"/>
              </a:buClr>
              <a:buSzPts val="4600"/>
              <a:buFont typeface="Arial"/>
              <a:buNone/>
            </a:pPr>
            <a:r>
              <a:rPr lang="en" sz="2600" b="1">
                <a:solidFill>
                  <a:srgbClr val="004993"/>
                </a:solidFill>
                <a:latin typeface="Open Sans"/>
                <a:ea typeface="Open Sans"/>
                <a:cs typeface="Open Sans"/>
                <a:sym typeface="Open Sans"/>
              </a:rPr>
              <a:t>Use our templates to advocate </a:t>
            </a:r>
            <a:endParaRPr sz="2600" b="1">
              <a:solidFill>
                <a:srgbClr val="004993"/>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4600"/>
              <a:buFont typeface="Arial"/>
              <a:buNone/>
            </a:pPr>
            <a:r>
              <a:rPr lang="en" sz="2600" b="1">
                <a:solidFill>
                  <a:srgbClr val="004993"/>
                </a:solidFill>
                <a:latin typeface="Open Sans"/>
                <a:ea typeface="Open Sans"/>
                <a:cs typeface="Open Sans"/>
                <a:sym typeface="Open Sans"/>
              </a:rPr>
              <a:t>for Open Education</a:t>
            </a:r>
            <a:endParaRPr sz="2600" b="1" i="0" u="none" strike="noStrike" cap="none">
              <a:solidFill>
                <a:srgbClr val="004993"/>
              </a:solidFill>
              <a:latin typeface="Open Sans"/>
              <a:ea typeface="Open Sans"/>
              <a:cs typeface="Open Sans"/>
              <a:sym typeface="Open Sans"/>
            </a:endParaRPr>
          </a:p>
        </p:txBody>
      </p:sp>
      <p:pic>
        <p:nvPicPr>
          <p:cNvPr id="61" name="Google Shape;61;p13"/>
          <p:cNvPicPr preferRelativeResize="0"/>
          <p:nvPr/>
        </p:nvPicPr>
        <p:blipFill>
          <a:blip r:embed="rId5">
            <a:alphaModFix/>
          </a:blip>
          <a:stretch>
            <a:fillRect/>
          </a:stretch>
        </p:blipFill>
        <p:spPr>
          <a:xfrm>
            <a:off x="7598730" y="4629382"/>
            <a:ext cx="1376119" cy="401190"/>
          </a:xfrm>
          <a:prstGeom prst="rect">
            <a:avLst/>
          </a:prstGeom>
          <a:noFill/>
          <a:ln>
            <a:noFill/>
          </a:ln>
        </p:spPr>
      </p:pic>
      <p:pic>
        <p:nvPicPr>
          <p:cNvPr id="62" name="Google Shape;62;p13"/>
          <p:cNvPicPr preferRelativeResize="0"/>
          <p:nvPr/>
        </p:nvPicPr>
        <p:blipFill>
          <a:blip r:embed="rId6">
            <a:alphaModFix/>
          </a:blip>
          <a:stretch>
            <a:fillRect/>
          </a:stretch>
        </p:blipFill>
        <p:spPr>
          <a:xfrm>
            <a:off x="6795810" y="4618954"/>
            <a:ext cx="713236" cy="4011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
        <p:cNvGrpSpPr/>
        <p:nvPr/>
      </p:nvGrpSpPr>
      <p:grpSpPr>
        <a:xfrm>
          <a:off x="0" y="0"/>
          <a:ext cx="0" cy="0"/>
          <a:chOff x="0" y="0"/>
          <a:chExt cx="0" cy="0"/>
        </a:xfrm>
      </p:grpSpPr>
      <p:sp>
        <p:nvSpPr>
          <p:cNvPr id="153" name="Google Shape;153;p22"/>
          <p:cNvSpPr txBox="1"/>
          <p:nvPr/>
        </p:nvSpPr>
        <p:spPr>
          <a:xfrm>
            <a:off x="2507700" y="518625"/>
            <a:ext cx="49470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b="1">
                <a:solidFill>
                  <a:srgbClr val="004993"/>
                </a:solidFill>
                <a:latin typeface="Open Sans"/>
                <a:ea typeface="Open Sans"/>
                <a:cs typeface="Open Sans"/>
                <a:sym typeface="Open Sans"/>
              </a:rPr>
              <a:t>Open Educational Resources (OER) can:</a:t>
            </a:r>
            <a:endParaRPr sz="3200" b="1">
              <a:solidFill>
                <a:srgbClr val="004993"/>
              </a:solidFill>
              <a:latin typeface="Open Sans"/>
              <a:ea typeface="Open Sans"/>
              <a:cs typeface="Open Sans"/>
              <a:sym typeface="Open Sans"/>
            </a:endParaRPr>
          </a:p>
        </p:txBody>
      </p:sp>
      <p:sp>
        <p:nvSpPr>
          <p:cNvPr id="154" name="Google Shape;154;p22"/>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2"/>
          <p:cNvSpPr txBox="1"/>
          <p:nvPr/>
        </p:nvSpPr>
        <p:spPr>
          <a:xfrm>
            <a:off x="2507700" y="2088525"/>
            <a:ext cx="4797300" cy="1533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a:solidFill>
                  <a:srgbClr val="004993"/>
                </a:solidFill>
                <a:latin typeface="Open Sans"/>
                <a:ea typeface="Open Sans"/>
                <a:cs typeface="Open Sans"/>
                <a:sym typeface="Open Sans"/>
              </a:rPr>
              <a:t>"help meet the needs of individual learners and effectively promote gender equality and incentivize innovative pedagogical, didactical and methodological approaches."</a:t>
            </a:r>
            <a:endParaRPr sz="2500">
              <a:solidFill>
                <a:srgbClr val="004993"/>
              </a:solidFill>
              <a:latin typeface="Open Sans"/>
              <a:ea typeface="Open Sans"/>
              <a:cs typeface="Open Sans"/>
              <a:sym typeface="Open Sans"/>
            </a:endParaRPr>
          </a:p>
          <a:p>
            <a:pPr marL="0" lvl="0" indent="0" algn="l" rtl="0">
              <a:spcBef>
                <a:spcPts val="0"/>
              </a:spcBef>
              <a:spcAft>
                <a:spcPts val="0"/>
              </a:spcAft>
              <a:buNone/>
            </a:pPr>
            <a:endParaRPr/>
          </a:p>
        </p:txBody>
      </p:sp>
      <p:pic>
        <p:nvPicPr>
          <p:cNvPr id="156" name="Google Shape;156;p22"/>
          <p:cNvPicPr preferRelativeResize="0"/>
          <p:nvPr/>
        </p:nvPicPr>
        <p:blipFill rotWithShape="1">
          <a:blip r:embed="rId3">
            <a:alphaModFix/>
          </a:blip>
          <a:srcRect/>
          <a:stretch/>
        </p:blipFill>
        <p:spPr>
          <a:xfrm>
            <a:off x="192049" y="4663549"/>
            <a:ext cx="979725" cy="342800"/>
          </a:xfrm>
          <a:prstGeom prst="rect">
            <a:avLst/>
          </a:prstGeom>
          <a:noFill/>
          <a:ln>
            <a:noFill/>
          </a:ln>
        </p:spPr>
      </p:pic>
      <p:cxnSp>
        <p:nvCxnSpPr>
          <p:cNvPr id="157" name="Google Shape;157;p22"/>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sp>
        <p:nvSpPr>
          <p:cNvPr id="158" name="Google Shape;158;p22"/>
          <p:cNvSpPr txBox="1"/>
          <p:nvPr/>
        </p:nvSpPr>
        <p:spPr>
          <a:xfrm>
            <a:off x="2507700" y="3515250"/>
            <a:ext cx="7277400" cy="63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45BEDF"/>
                </a:solidFill>
                <a:latin typeface="Open Sans"/>
                <a:ea typeface="Open Sans"/>
                <a:cs typeface="Open Sans"/>
                <a:sym typeface="Open Sans"/>
              </a:rPr>
              <a:t>From the UNESCO Recommendation on Open Educational Resources</a:t>
            </a:r>
            <a:endParaRPr b="1">
              <a:solidFill>
                <a:srgbClr val="45BEDF"/>
              </a:solidFill>
              <a:latin typeface="Open Sans"/>
              <a:ea typeface="Open Sans"/>
              <a:cs typeface="Open Sans"/>
              <a:sym typeface="Open Sans"/>
            </a:endParaRPr>
          </a:p>
          <a:p>
            <a:pPr marL="0" lvl="0" indent="0" algn="l" rtl="0">
              <a:spcBef>
                <a:spcPts val="0"/>
              </a:spcBef>
              <a:spcAft>
                <a:spcPts val="0"/>
              </a:spcAft>
              <a:buNone/>
            </a:pPr>
            <a:r>
              <a:rPr lang="en" sz="1500">
                <a:solidFill>
                  <a:srgbClr val="45BEDF"/>
                </a:solidFill>
                <a:latin typeface="Open Sans"/>
                <a:ea typeface="Open Sans"/>
                <a:cs typeface="Open Sans"/>
                <a:sym typeface="Open Sans"/>
              </a:rPr>
              <a:t>https://tinyurl.com/openedrec</a:t>
            </a:r>
            <a:endParaRPr b="1">
              <a:solidFill>
                <a:srgbClr val="45BEDF"/>
              </a:solidFill>
              <a:latin typeface="Open Sans"/>
              <a:ea typeface="Open Sans"/>
              <a:cs typeface="Open Sans"/>
              <a:sym typeface="Open Sans"/>
            </a:endParaRPr>
          </a:p>
        </p:txBody>
      </p:sp>
      <p:pic>
        <p:nvPicPr>
          <p:cNvPr id="159" name="Google Shape;159;p22"/>
          <p:cNvPicPr preferRelativeResize="0"/>
          <p:nvPr/>
        </p:nvPicPr>
        <p:blipFill>
          <a:blip r:embed="rId4">
            <a:alphaModFix/>
          </a:blip>
          <a:stretch>
            <a:fillRect/>
          </a:stretch>
        </p:blipFill>
        <p:spPr>
          <a:xfrm>
            <a:off x="192058" y="207375"/>
            <a:ext cx="1711881" cy="1299601"/>
          </a:xfrm>
          <a:prstGeom prst="rect">
            <a:avLst/>
          </a:prstGeom>
          <a:noFill/>
          <a:ln>
            <a:noFill/>
          </a:ln>
        </p:spPr>
      </p:pic>
      <p:sp>
        <p:nvSpPr>
          <p:cNvPr id="160" name="Google Shape;160;p22"/>
          <p:cNvSpPr txBox="1"/>
          <p:nvPr/>
        </p:nvSpPr>
        <p:spPr>
          <a:xfrm>
            <a:off x="499699" y="259250"/>
            <a:ext cx="1635000" cy="8004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2300" b="1">
                <a:solidFill>
                  <a:srgbClr val="FFFFFF"/>
                </a:solidFill>
                <a:latin typeface="Open Sans"/>
                <a:ea typeface="Open Sans"/>
                <a:cs typeface="Open Sans"/>
                <a:sym typeface="Open Sans"/>
              </a:rPr>
              <a:t>OER</a:t>
            </a:r>
            <a:endParaRPr sz="2300" b="1">
              <a:solidFill>
                <a:srgbClr val="FFFFFF"/>
              </a:solidFill>
              <a:latin typeface="Open Sans"/>
              <a:ea typeface="Open Sans"/>
              <a:cs typeface="Open Sans"/>
              <a:sym typeface="Open Sans"/>
            </a:endParaRPr>
          </a:p>
          <a:p>
            <a:pPr marL="0" lvl="0" indent="0" algn="l" rtl="0">
              <a:lnSpc>
                <a:spcPct val="100000"/>
              </a:lnSpc>
              <a:spcBef>
                <a:spcPts val="0"/>
              </a:spcBef>
              <a:spcAft>
                <a:spcPts val="0"/>
              </a:spcAft>
              <a:buNone/>
            </a:pPr>
            <a:r>
              <a:rPr lang="en" sz="1700">
                <a:solidFill>
                  <a:srgbClr val="FFFFFF"/>
                </a:solidFill>
                <a:latin typeface="Open Sans"/>
                <a:ea typeface="Open Sans"/>
                <a:cs typeface="Open Sans"/>
                <a:sym typeface="Open Sans"/>
              </a:rPr>
              <a:t>BASIC</a:t>
            </a:r>
            <a:endParaRPr sz="1700">
              <a:solidFill>
                <a:srgbClr val="FFFFF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4"/>
        <p:cNvGrpSpPr/>
        <p:nvPr/>
      </p:nvGrpSpPr>
      <p:grpSpPr>
        <a:xfrm>
          <a:off x="0" y="0"/>
          <a:ext cx="0" cy="0"/>
          <a:chOff x="0" y="0"/>
          <a:chExt cx="0" cy="0"/>
        </a:xfrm>
      </p:grpSpPr>
      <p:sp>
        <p:nvSpPr>
          <p:cNvPr id="165" name="Google Shape;165;p23"/>
          <p:cNvSpPr txBox="1"/>
          <p:nvPr/>
        </p:nvSpPr>
        <p:spPr>
          <a:xfrm>
            <a:off x="2519000" y="207375"/>
            <a:ext cx="5968800" cy="1662300"/>
          </a:xfrm>
          <a:prstGeom prst="rect">
            <a:avLst/>
          </a:prstGeom>
          <a:noFill/>
          <a:ln>
            <a:noFill/>
          </a:ln>
        </p:spPr>
        <p:txBody>
          <a:bodyPr spcFirstLastPara="1" wrap="square" lIns="91425" tIns="91425" rIns="91425" bIns="91425" anchor="t" anchorCtr="0">
            <a:spAutoFit/>
          </a:bodyPr>
          <a:lstStyle/>
          <a:p>
            <a:pPr marL="0" lvl="0" indent="0" algn="l" rtl="0">
              <a:lnSpc>
                <a:spcPct val="91000"/>
              </a:lnSpc>
              <a:spcBef>
                <a:spcPts val="3800"/>
              </a:spcBef>
              <a:spcAft>
                <a:spcPts val="3800"/>
              </a:spcAft>
              <a:buNone/>
            </a:pPr>
            <a:r>
              <a:rPr lang="en" sz="2400" b="1">
                <a:solidFill>
                  <a:srgbClr val="004993"/>
                </a:solidFill>
                <a:latin typeface="Open Sans"/>
                <a:ea typeface="Open Sans"/>
                <a:cs typeface="Open Sans"/>
                <a:sym typeface="Open Sans"/>
              </a:rPr>
              <a:t>OER </a:t>
            </a:r>
            <a:r>
              <a:rPr lang="en" sz="2400" b="1">
                <a:solidFill>
                  <a:srgbClr val="45BEDF"/>
                </a:solidFill>
                <a:latin typeface="Open Sans"/>
                <a:ea typeface="Open Sans"/>
                <a:cs typeface="Open Sans"/>
                <a:sym typeface="Open Sans"/>
              </a:rPr>
              <a:t>+</a:t>
            </a:r>
            <a:r>
              <a:rPr lang="en" sz="2400" b="1">
                <a:solidFill>
                  <a:srgbClr val="004993"/>
                </a:solidFill>
                <a:latin typeface="Open Sans"/>
                <a:ea typeface="Open Sans"/>
                <a:cs typeface="Open Sans"/>
                <a:sym typeface="Open Sans"/>
              </a:rPr>
              <a:t> appropriate pedagogical methodologies </a:t>
            </a:r>
            <a:r>
              <a:rPr lang="en" sz="2400" b="1">
                <a:solidFill>
                  <a:srgbClr val="45BEDF"/>
                </a:solidFill>
                <a:latin typeface="Open Sans"/>
                <a:ea typeface="Open Sans"/>
                <a:cs typeface="Open Sans"/>
                <a:sym typeface="Open Sans"/>
              </a:rPr>
              <a:t>+</a:t>
            </a:r>
            <a:r>
              <a:rPr lang="en" sz="2400" b="1">
                <a:solidFill>
                  <a:srgbClr val="004993"/>
                </a:solidFill>
                <a:latin typeface="Open Sans"/>
                <a:ea typeface="Open Sans"/>
                <a:cs typeface="Open Sans"/>
                <a:sym typeface="Open Sans"/>
              </a:rPr>
              <a:t> well-designed learning objectives </a:t>
            </a:r>
            <a:r>
              <a:rPr lang="en" sz="2400" b="1">
                <a:solidFill>
                  <a:srgbClr val="45BEDF"/>
                </a:solidFill>
                <a:latin typeface="Open Sans"/>
                <a:ea typeface="Open Sans"/>
                <a:cs typeface="Open Sans"/>
                <a:sym typeface="Open Sans"/>
              </a:rPr>
              <a:t>+</a:t>
            </a:r>
            <a:r>
              <a:rPr lang="en" sz="2400" b="1">
                <a:solidFill>
                  <a:srgbClr val="004993"/>
                </a:solidFill>
                <a:latin typeface="Open Sans"/>
                <a:ea typeface="Open Sans"/>
                <a:cs typeface="Open Sans"/>
                <a:sym typeface="Open Sans"/>
              </a:rPr>
              <a:t> diversity of learning activities </a:t>
            </a:r>
            <a:r>
              <a:rPr lang="en" sz="2400" b="1">
                <a:solidFill>
                  <a:srgbClr val="45BEDF"/>
                </a:solidFill>
                <a:latin typeface="Open Sans"/>
                <a:ea typeface="Open Sans"/>
                <a:cs typeface="Open Sans"/>
                <a:sym typeface="Open Sans"/>
              </a:rPr>
              <a:t>=</a:t>
            </a:r>
            <a:endParaRPr sz="2400" b="1">
              <a:solidFill>
                <a:srgbClr val="45BEDF"/>
              </a:solidFill>
              <a:latin typeface="Open Sans"/>
              <a:ea typeface="Open Sans"/>
              <a:cs typeface="Open Sans"/>
              <a:sym typeface="Open Sans"/>
            </a:endParaRPr>
          </a:p>
        </p:txBody>
      </p:sp>
      <p:sp>
        <p:nvSpPr>
          <p:cNvPr id="166" name="Google Shape;166;p23"/>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3"/>
          <p:cNvSpPr txBox="1"/>
          <p:nvPr/>
        </p:nvSpPr>
        <p:spPr>
          <a:xfrm>
            <a:off x="2519000" y="2185350"/>
            <a:ext cx="5308500" cy="1935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700">
                <a:solidFill>
                  <a:srgbClr val="004993"/>
                </a:solidFill>
                <a:latin typeface="Open Sans"/>
                <a:ea typeface="Open Sans"/>
                <a:cs typeface="Open Sans"/>
                <a:sym typeface="Open Sans"/>
              </a:rPr>
              <a:t>"a broader range of innovative pedagogical options to engage both educators and learners to become more active participants in educational processes and creators of content as members of diverse and inclusive knowledge societies."</a:t>
            </a:r>
            <a:endParaRPr sz="3100">
              <a:solidFill>
                <a:srgbClr val="004993"/>
              </a:solidFill>
              <a:latin typeface="Open Sans"/>
              <a:ea typeface="Open Sans"/>
              <a:cs typeface="Open Sans"/>
              <a:sym typeface="Open Sans"/>
            </a:endParaRPr>
          </a:p>
          <a:p>
            <a:pPr marL="0" lvl="0" indent="0" algn="l" rtl="0">
              <a:spcBef>
                <a:spcPts val="0"/>
              </a:spcBef>
              <a:spcAft>
                <a:spcPts val="0"/>
              </a:spcAft>
              <a:buNone/>
            </a:pPr>
            <a:endParaRPr sz="1600"/>
          </a:p>
        </p:txBody>
      </p:sp>
      <p:pic>
        <p:nvPicPr>
          <p:cNvPr id="168" name="Google Shape;168;p23"/>
          <p:cNvPicPr preferRelativeResize="0"/>
          <p:nvPr/>
        </p:nvPicPr>
        <p:blipFill rotWithShape="1">
          <a:blip r:embed="rId3">
            <a:alphaModFix/>
          </a:blip>
          <a:srcRect/>
          <a:stretch/>
        </p:blipFill>
        <p:spPr>
          <a:xfrm>
            <a:off x="192049" y="4663549"/>
            <a:ext cx="979725" cy="342800"/>
          </a:xfrm>
          <a:prstGeom prst="rect">
            <a:avLst/>
          </a:prstGeom>
          <a:noFill/>
          <a:ln>
            <a:noFill/>
          </a:ln>
        </p:spPr>
      </p:pic>
      <p:cxnSp>
        <p:nvCxnSpPr>
          <p:cNvPr id="169" name="Google Shape;169;p23"/>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sp>
        <p:nvSpPr>
          <p:cNvPr id="170" name="Google Shape;170;p23"/>
          <p:cNvSpPr txBox="1"/>
          <p:nvPr/>
        </p:nvSpPr>
        <p:spPr>
          <a:xfrm>
            <a:off x="2519000" y="3814050"/>
            <a:ext cx="7277400" cy="63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45BEDF"/>
                </a:solidFill>
                <a:latin typeface="Open Sans"/>
                <a:ea typeface="Open Sans"/>
                <a:cs typeface="Open Sans"/>
                <a:sym typeface="Open Sans"/>
              </a:rPr>
              <a:t>From the UNESCO Recommendation on Open Educational Resources</a:t>
            </a:r>
            <a:endParaRPr b="1">
              <a:solidFill>
                <a:srgbClr val="45BEDF"/>
              </a:solidFill>
              <a:latin typeface="Open Sans"/>
              <a:ea typeface="Open Sans"/>
              <a:cs typeface="Open Sans"/>
              <a:sym typeface="Open Sans"/>
            </a:endParaRPr>
          </a:p>
          <a:p>
            <a:pPr marL="0" lvl="0" indent="0" algn="l" rtl="0">
              <a:spcBef>
                <a:spcPts val="0"/>
              </a:spcBef>
              <a:spcAft>
                <a:spcPts val="0"/>
              </a:spcAft>
              <a:buNone/>
            </a:pPr>
            <a:r>
              <a:rPr lang="en" sz="1500">
                <a:solidFill>
                  <a:srgbClr val="45BEDF"/>
                </a:solidFill>
                <a:latin typeface="Open Sans"/>
                <a:ea typeface="Open Sans"/>
                <a:cs typeface="Open Sans"/>
                <a:sym typeface="Open Sans"/>
              </a:rPr>
              <a:t>https://tinyurl.com/openedrec</a:t>
            </a:r>
            <a:endParaRPr b="1">
              <a:solidFill>
                <a:srgbClr val="45BEDF"/>
              </a:solidFill>
              <a:latin typeface="Open Sans"/>
              <a:ea typeface="Open Sans"/>
              <a:cs typeface="Open Sans"/>
              <a:sym typeface="Open Sans"/>
            </a:endParaRPr>
          </a:p>
        </p:txBody>
      </p:sp>
      <p:pic>
        <p:nvPicPr>
          <p:cNvPr id="171" name="Google Shape;171;p23"/>
          <p:cNvPicPr preferRelativeResize="0"/>
          <p:nvPr/>
        </p:nvPicPr>
        <p:blipFill>
          <a:blip r:embed="rId4">
            <a:alphaModFix/>
          </a:blip>
          <a:stretch>
            <a:fillRect/>
          </a:stretch>
        </p:blipFill>
        <p:spPr>
          <a:xfrm>
            <a:off x="192058" y="207375"/>
            <a:ext cx="1711881" cy="1299601"/>
          </a:xfrm>
          <a:prstGeom prst="rect">
            <a:avLst/>
          </a:prstGeom>
          <a:noFill/>
          <a:ln>
            <a:noFill/>
          </a:ln>
        </p:spPr>
      </p:pic>
      <p:sp>
        <p:nvSpPr>
          <p:cNvPr id="172" name="Google Shape;172;p23"/>
          <p:cNvSpPr txBox="1"/>
          <p:nvPr/>
        </p:nvSpPr>
        <p:spPr>
          <a:xfrm>
            <a:off x="499699" y="259250"/>
            <a:ext cx="1635000" cy="8004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2300" b="1">
                <a:solidFill>
                  <a:srgbClr val="FFFFFF"/>
                </a:solidFill>
                <a:latin typeface="Open Sans"/>
                <a:ea typeface="Open Sans"/>
                <a:cs typeface="Open Sans"/>
                <a:sym typeface="Open Sans"/>
              </a:rPr>
              <a:t>OER</a:t>
            </a:r>
            <a:endParaRPr sz="2300" b="1">
              <a:solidFill>
                <a:srgbClr val="FFFFFF"/>
              </a:solidFill>
              <a:latin typeface="Open Sans"/>
              <a:ea typeface="Open Sans"/>
              <a:cs typeface="Open Sans"/>
              <a:sym typeface="Open Sans"/>
            </a:endParaRPr>
          </a:p>
          <a:p>
            <a:pPr marL="0" lvl="0" indent="0" algn="l" rtl="0">
              <a:lnSpc>
                <a:spcPct val="100000"/>
              </a:lnSpc>
              <a:spcBef>
                <a:spcPts val="0"/>
              </a:spcBef>
              <a:spcAft>
                <a:spcPts val="0"/>
              </a:spcAft>
              <a:buNone/>
            </a:pPr>
            <a:r>
              <a:rPr lang="en" sz="1700">
                <a:solidFill>
                  <a:srgbClr val="FFFFFF"/>
                </a:solidFill>
                <a:latin typeface="Open Sans"/>
                <a:ea typeface="Open Sans"/>
                <a:cs typeface="Open Sans"/>
                <a:sym typeface="Open Sans"/>
              </a:rPr>
              <a:t>BASIC</a:t>
            </a:r>
            <a:endParaRPr sz="1700">
              <a:solidFill>
                <a:srgbClr val="FFFFF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176"/>
        <p:cNvGrpSpPr/>
        <p:nvPr/>
      </p:nvGrpSpPr>
      <p:grpSpPr>
        <a:xfrm>
          <a:off x="0" y="0"/>
          <a:ext cx="0" cy="0"/>
          <a:chOff x="0" y="0"/>
          <a:chExt cx="0" cy="0"/>
        </a:xfrm>
      </p:grpSpPr>
      <p:sp>
        <p:nvSpPr>
          <p:cNvPr id="177" name="Google Shape;177;p24"/>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4"/>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4"/>
          <p:cNvSpPr txBox="1"/>
          <p:nvPr/>
        </p:nvSpPr>
        <p:spPr>
          <a:xfrm>
            <a:off x="3208575" y="278850"/>
            <a:ext cx="5445000" cy="447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Ensure enduring access: </a:t>
            </a:r>
            <a:r>
              <a:rPr lang="en">
                <a:solidFill>
                  <a:srgbClr val="004993"/>
                </a:solidFill>
                <a:latin typeface="Open Sans"/>
                <a:ea typeface="Open Sans"/>
                <a:cs typeface="Open Sans"/>
                <a:sym typeface="Open Sans"/>
              </a:rPr>
              <a:t>Students will be able to access resources even after they have completed their course.</a:t>
            </a:r>
            <a:endParaRPr>
              <a:solidFill>
                <a:srgbClr val="004993"/>
              </a:solidFill>
              <a:latin typeface="Open Sans"/>
              <a:ea typeface="Open Sans"/>
              <a:cs typeface="Open Sans"/>
              <a:sym typeface="Open Sans"/>
            </a:endParaRPr>
          </a:p>
          <a:p>
            <a:pPr marL="0" lvl="0" indent="0" algn="l" rtl="0">
              <a:spcBef>
                <a:spcPts val="100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Support inclusion:</a:t>
            </a:r>
            <a:r>
              <a:rPr lang="en">
                <a:solidFill>
                  <a:srgbClr val="004993"/>
                </a:solidFill>
                <a:latin typeface="Open Sans"/>
                <a:ea typeface="Open Sans"/>
                <a:cs typeface="Open Sans"/>
                <a:sym typeface="Open Sans"/>
              </a:rPr>
              <a:t> OER can be adapted to reflect students’ profiles and scenarios, addressing inclusion needs </a:t>
            </a:r>
            <a:br>
              <a:rPr lang="en">
                <a:solidFill>
                  <a:srgbClr val="004993"/>
                </a:solidFill>
                <a:latin typeface="Open Sans"/>
                <a:ea typeface="Open Sans"/>
                <a:cs typeface="Open Sans"/>
                <a:sym typeface="Open Sans"/>
              </a:rPr>
            </a:br>
            <a:r>
              <a:rPr lang="en">
                <a:solidFill>
                  <a:srgbClr val="004993"/>
                </a:solidFill>
                <a:latin typeface="Open Sans"/>
                <a:ea typeface="Open Sans"/>
                <a:cs typeface="Open Sans"/>
                <a:sym typeface="Open Sans"/>
              </a:rPr>
              <a:t>at different levels.</a:t>
            </a: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Promote diversification of learning:</a:t>
            </a:r>
            <a:r>
              <a:rPr lang="en">
                <a:solidFill>
                  <a:srgbClr val="004993"/>
                </a:solidFill>
                <a:latin typeface="Open Sans"/>
                <a:ea typeface="Open Sans"/>
                <a:cs typeface="Open Sans"/>
                <a:sym typeface="Open Sans"/>
              </a:rPr>
              <a:t> OER are accessible from every place at any time, repeatedly (and don’t underestimate the value of repetition!), and from a variety of devices and formats.</a:t>
            </a: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Promote lifelong learning:</a:t>
            </a:r>
            <a:r>
              <a:rPr lang="en">
                <a:solidFill>
                  <a:srgbClr val="004993"/>
                </a:solidFill>
                <a:latin typeface="Open Sans"/>
                <a:ea typeface="Open Sans"/>
                <a:cs typeface="Open Sans"/>
                <a:sym typeface="Open Sans"/>
              </a:rPr>
              <a:t> OER are available to everyone of all ages, anytime anyone wants to learn something or go back to something to refresh the memory of it.</a:t>
            </a: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Save costs: </a:t>
            </a:r>
            <a:r>
              <a:rPr lang="en">
                <a:solidFill>
                  <a:srgbClr val="004993"/>
                </a:solidFill>
                <a:latin typeface="Open Sans"/>
                <a:ea typeface="Open Sans"/>
                <a:cs typeface="Open Sans"/>
                <a:sym typeface="Open Sans"/>
              </a:rPr>
              <a:t>High price tags may lead students to use older versions of certain publications; with OER this is not an issue.</a:t>
            </a:r>
            <a:endParaRPr b="1">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a:solidFill>
                <a:srgbClr val="004993"/>
              </a:solidFill>
              <a:latin typeface="Open Sans"/>
              <a:ea typeface="Open Sans"/>
              <a:cs typeface="Open Sans"/>
              <a:sym typeface="Open Sans"/>
            </a:endParaRPr>
          </a:p>
          <a:p>
            <a:pPr marL="0" lvl="0" indent="0" algn="l" rtl="0">
              <a:spcBef>
                <a:spcPts val="0"/>
              </a:spcBef>
              <a:spcAft>
                <a:spcPts val="0"/>
              </a:spcAft>
              <a:buNone/>
            </a:pPr>
            <a:endParaRPr sz="1600"/>
          </a:p>
        </p:txBody>
      </p:sp>
      <p:sp>
        <p:nvSpPr>
          <p:cNvPr id="180" name="Google Shape;180;p24"/>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4"/>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 </a:t>
            </a:r>
            <a:r>
              <a:rPr lang="en" sz="2700" b="1">
                <a:solidFill>
                  <a:srgbClr val="FFDE59"/>
                </a:solidFill>
                <a:latin typeface="Open Sans"/>
                <a:ea typeface="Open Sans"/>
                <a:cs typeface="Open Sans"/>
                <a:sym typeface="Open Sans"/>
              </a:rPr>
              <a:t>students</a:t>
            </a:r>
            <a:endParaRPr sz="2700" b="1">
              <a:solidFill>
                <a:srgbClr val="FFDE59"/>
              </a:solidFill>
              <a:latin typeface="Open Sans"/>
              <a:ea typeface="Open Sans"/>
              <a:cs typeface="Open Sans"/>
              <a:sym typeface="Open Sans"/>
            </a:endParaRPr>
          </a:p>
        </p:txBody>
      </p:sp>
      <p:cxnSp>
        <p:nvCxnSpPr>
          <p:cNvPr id="182" name="Google Shape;182;p24"/>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183" name="Google Shape;183;p24"/>
          <p:cNvPicPr preferRelativeResize="0"/>
          <p:nvPr/>
        </p:nvPicPr>
        <p:blipFill rotWithShape="1">
          <a:blip r:embed="rId3">
            <a:alphaModFix/>
          </a:blip>
          <a:srcRect/>
          <a:stretch/>
        </p:blipFill>
        <p:spPr>
          <a:xfrm>
            <a:off x="192049" y="4663549"/>
            <a:ext cx="979725" cy="3428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187"/>
        <p:cNvGrpSpPr/>
        <p:nvPr/>
      </p:nvGrpSpPr>
      <p:grpSpPr>
        <a:xfrm>
          <a:off x="0" y="0"/>
          <a:ext cx="0" cy="0"/>
          <a:chOff x="0" y="0"/>
          <a:chExt cx="0" cy="0"/>
        </a:xfrm>
      </p:grpSpPr>
      <p:sp>
        <p:nvSpPr>
          <p:cNvPr id="188" name="Google Shape;188;p25"/>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5"/>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5"/>
          <p:cNvSpPr txBox="1"/>
          <p:nvPr/>
        </p:nvSpPr>
        <p:spPr>
          <a:xfrm>
            <a:off x="3214225" y="1313200"/>
            <a:ext cx="5439300" cy="264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Ensure enduring access: </a:t>
            </a:r>
            <a:br>
              <a:rPr lang="en" sz="3000" b="1">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Students will be able to access resources even after they have completed their course.</a:t>
            </a:r>
            <a:endParaRPr sz="2400">
              <a:solidFill>
                <a:srgbClr val="004993"/>
              </a:solidFill>
              <a:latin typeface="Open Sans"/>
              <a:ea typeface="Open Sans"/>
              <a:cs typeface="Open Sans"/>
              <a:sym typeface="Open Sans"/>
            </a:endParaRPr>
          </a:p>
          <a:p>
            <a:pPr marL="0" lvl="0" indent="0" algn="l" rtl="0">
              <a:spcBef>
                <a:spcPts val="1000"/>
              </a:spcBef>
              <a:spcAft>
                <a:spcPts val="0"/>
              </a:spcAft>
              <a:buClr>
                <a:schemeClr val="dk1"/>
              </a:buClr>
              <a:buSzPts val="1100"/>
              <a:buFont typeface="Arial"/>
              <a:buNone/>
            </a:pPr>
            <a:endParaRPr b="1">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sz="1700">
              <a:solidFill>
                <a:srgbClr val="004993"/>
              </a:solidFill>
              <a:latin typeface="Open Sans"/>
              <a:ea typeface="Open Sans"/>
              <a:cs typeface="Open Sans"/>
              <a:sym typeface="Open Sans"/>
            </a:endParaRPr>
          </a:p>
          <a:p>
            <a:pPr marL="0" lvl="0" indent="0" algn="l" rtl="0">
              <a:spcBef>
                <a:spcPts val="0"/>
              </a:spcBef>
              <a:spcAft>
                <a:spcPts val="0"/>
              </a:spcAft>
              <a:buNone/>
            </a:pPr>
            <a:endParaRPr sz="1600"/>
          </a:p>
        </p:txBody>
      </p:sp>
      <p:cxnSp>
        <p:nvCxnSpPr>
          <p:cNvPr id="191" name="Google Shape;191;p25"/>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192" name="Google Shape;192;p25"/>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193" name="Google Shape;193;p25"/>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5"/>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 </a:t>
            </a:r>
            <a:r>
              <a:rPr lang="en" sz="2700" b="1">
                <a:solidFill>
                  <a:srgbClr val="FFDE59"/>
                </a:solidFill>
                <a:latin typeface="Open Sans"/>
                <a:ea typeface="Open Sans"/>
                <a:cs typeface="Open Sans"/>
                <a:sym typeface="Open Sans"/>
              </a:rPr>
              <a:t>students</a:t>
            </a:r>
            <a:endParaRPr sz="2700" b="1">
              <a:solidFill>
                <a:srgbClr val="FFDE59"/>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198"/>
        <p:cNvGrpSpPr/>
        <p:nvPr/>
      </p:nvGrpSpPr>
      <p:grpSpPr>
        <a:xfrm>
          <a:off x="0" y="0"/>
          <a:ext cx="0" cy="0"/>
          <a:chOff x="0" y="0"/>
          <a:chExt cx="0" cy="0"/>
        </a:xfrm>
      </p:grpSpPr>
      <p:sp>
        <p:nvSpPr>
          <p:cNvPr id="199" name="Google Shape;199;p26"/>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6"/>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6"/>
          <p:cNvSpPr txBox="1"/>
          <p:nvPr/>
        </p:nvSpPr>
        <p:spPr>
          <a:xfrm>
            <a:off x="3202900" y="1149275"/>
            <a:ext cx="5450700" cy="288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Support inclusion:</a:t>
            </a:r>
            <a:r>
              <a:rPr lang="en" sz="3000">
                <a:solidFill>
                  <a:srgbClr val="004993"/>
                </a:solidFill>
                <a:latin typeface="Open Sans"/>
                <a:ea typeface="Open Sans"/>
                <a:cs typeface="Open Sans"/>
                <a:sym typeface="Open Sans"/>
              </a:rPr>
              <a:t> </a:t>
            </a:r>
            <a:br>
              <a:rPr lang="en" sz="33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can be adapted to reflect students’ profiles and scenarios,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addressing inclusion needs at different levels.</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b="1">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sz="1700">
              <a:solidFill>
                <a:srgbClr val="004993"/>
              </a:solidFill>
              <a:latin typeface="Open Sans"/>
              <a:ea typeface="Open Sans"/>
              <a:cs typeface="Open Sans"/>
              <a:sym typeface="Open Sans"/>
            </a:endParaRPr>
          </a:p>
          <a:p>
            <a:pPr marL="0" lvl="0" indent="0" algn="l" rtl="0">
              <a:spcBef>
                <a:spcPts val="0"/>
              </a:spcBef>
              <a:spcAft>
                <a:spcPts val="0"/>
              </a:spcAft>
              <a:buNone/>
            </a:pPr>
            <a:endParaRPr sz="1600"/>
          </a:p>
        </p:txBody>
      </p:sp>
      <p:cxnSp>
        <p:nvCxnSpPr>
          <p:cNvPr id="202" name="Google Shape;202;p26"/>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203" name="Google Shape;203;p26"/>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204" name="Google Shape;204;p26"/>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6"/>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 </a:t>
            </a:r>
            <a:r>
              <a:rPr lang="en" sz="2700" b="1">
                <a:solidFill>
                  <a:srgbClr val="FFDE59"/>
                </a:solidFill>
                <a:latin typeface="Open Sans"/>
                <a:ea typeface="Open Sans"/>
                <a:cs typeface="Open Sans"/>
                <a:sym typeface="Open Sans"/>
              </a:rPr>
              <a:t>students</a:t>
            </a:r>
            <a:endParaRPr sz="2700" b="1">
              <a:solidFill>
                <a:srgbClr val="FFDE59"/>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209"/>
        <p:cNvGrpSpPr/>
        <p:nvPr/>
      </p:nvGrpSpPr>
      <p:grpSpPr>
        <a:xfrm>
          <a:off x="0" y="0"/>
          <a:ext cx="0" cy="0"/>
          <a:chOff x="0" y="0"/>
          <a:chExt cx="0" cy="0"/>
        </a:xfrm>
      </p:grpSpPr>
      <p:sp>
        <p:nvSpPr>
          <p:cNvPr id="210" name="Google Shape;210;p27"/>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7"/>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7"/>
          <p:cNvSpPr txBox="1"/>
          <p:nvPr/>
        </p:nvSpPr>
        <p:spPr>
          <a:xfrm>
            <a:off x="3208575" y="617975"/>
            <a:ext cx="5445000" cy="399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Promote diversification </a:t>
            </a:r>
            <a:br>
              <a:rPr lang="en" sz="3000" b="1">
                <a:solidFill>
                  <a:srgbClr val="004993"/>
                </a:solidFill>
                <a:latin typeface="Open Sans"/>
                <a:ea typeface="Open Sans"/>
                <a:cs typeface="Open Sans"/>
                <a:sym typeface="Open Sans"/>
              </a:rPr>
            </a:br>
            <a:r>
              <a:rPr lang="en" sz="3000" b="1">
                <a:solidFill>
                  <a:srgbClr val="004993"/>
                </a:solidFill>
                <a:latin typeface="Open Sans"/>
                <a:ea typeface="Open Sans"/>
                <a:cs typeface="Open Sans"/>
                <a:sym typeface="Open Sans"/>
              </a:rPr>
              <a:t>of learning:</a:t>
            </a:r>
            <a:r>
              <a:rPr lang="en" sz="3000">
                <a:solidFill>
                  <a:srgbClr val="004993"/>
                </a:solidFill>
                <a:latin typeface="Open Sans"/>
                <a:ea typeface="Open Sans"/>
                <a:cs typeface="Open Sans"/>
                <a:sym typeface="Open Sans"/>
              </a:rPr>
              <a:t> </a:t>
            </a:r>
            <a:br>
              <a:rPr lang="en" sz="30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are accessible from every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place at any time, repeatedly (and don’t underestimate the value of repetition!) and from a variety of devices and formats.</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2400" b="1">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sz="2400">
              <a:solidFill>
                <a:srgbClr val="004993"/>
              </a:solidFill>
              <a:latin typeface="Open Sans"/>
              <a:ea typeface="Open Sans"/>
              <a:cs typeface="Open Sans"/>
              <a:sym typeface="Open Sans"/>
            </a:endParaRPr>
          </a:p>
          <a:p>
            <a:pPr marL="0" lvl="0" indent="0" algn="l" rtl="0">
              <a:spcBef>
                <a:spcPts val="0"/>
              </a:spcBef>
              <a:spcAft>
                <a:spcPts val="0"/>
              </a:spcAft>
              <a:buNone/>
            </a:pPr>
            <a:endParaRPr sz="1600"/>
          </a:p>
        </p:txBody>
      </p:sp>
      <p:cxnSp>
        <p:nvCxnSpPr>
          <p:cNvPr id="213" name="Google Shape;213;p27"/>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214" name="Google Shape;214;p27"/>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215" name="Google Shape;215;p27"/>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7"/>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 </a:t>
            </a:r>
            <a:r>
              <a:rPr lang="en" sz="2700" b="1">
                <a:solidFill>
                  <a:srgbClr val="FFDE59"/>
                </a:solidFill>
                <a:latin typeface="Open Sans"/>
                <a:ea typeface="Open Sans"/>
                <a:cs typeface="Open Sans"/>
                <a:sym typeface="Open Sans"/>
              </a:rPr>
              <a:t>students</a:t>
            </a:r>
            <a:endParaRPr sz="2700" b="1">
              <a:solidFill>
                <a:srgbClr val="FFDE59"/>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220"/>
        <p:cNvGrpSpPr/>
        <p:nvPr/>
      </p:nvGrpSpPr>
      <p:grpSpPr>
        <a:xfrm>
          <a:off x="0" y="0"/>
          <a:ext cx="0" cy="0"/>
          <a:chOff x="0" y="0"/>
          <a:chExt cx="0" cy="0"/>
        </a:xfrm>
      </p:grpSpPr>
      <p:sp>
        <p:nvSpPr>
          <p:cNvPr id="221" name="Google Shape;221;p28"/>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8"/>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8"/>
          <p:cNvSpPr txBox="1"/>
          <p:nvPr/>
        </p:nvSpPr>
        <p:spPr>
          <a:xfrm>
            <a:off x="3208575" y="1137975"/>
            <a:ext cx="5445000" cy="288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Promote lifelong learning:</a:t>
            </a:r>
            <a:r>
              <a:rPr lang="en" sz="3000">
                <a:solidFill>
                  <a:srgbClr val="004993"/>
                </a:solidFill>
                <a:latin typeface="Open Sans"/>
                <a:ea typeface="Open Sans"/>
                <a:cs typeface="Open Sans"/>
                <a:sym typeface="Open Sans"/>
              </a:rPr>
              <a:t> </a:t>
            </a:r>
            <a:br>
              <a:rPr lang="en" sz="33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are available to everyone of all ages, anytime anyone wants to learn something or go back to something </a:t>
            </a:r>
            <a:br>
              <a:rPr lang="en" sz="24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to refresh the memory of it.</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b="1">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sz="1700">
              <a:solidFill>
                <a:srgbClr val="004993"/>
              </a:solidFill>
              <a:latin typeface="Open Sans"/>
              <a:ea typeface="Open Sans"/>
              <a:cs typeface="Open Sans"/>
              <a:sym typeface="Open Sans"/>
            </a:endParaRPr>
          </a:p>
          <a:p>
            <a:pPr marL="0" lvl="0" indent="0" algn="l" rtl="0">
              <a:spcBef>
                <a:spcPts val="0"/>
              </a:spcBef>
              <a:spcAft>
                <a:spcPts val="0"/>
              </a:spcAft>
              <a:buNone/>
            </a:pPr>
            <a:endParaRPr sz="1600"/>
          </a:p>
        </p:txBody>
      </p:sp>
      <p:cxnSp>
        <p:nvCxnSpPr>
          <p:cNvPr id="224" name="Google Shape;224;p28"/>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225" name="Google Shape;225;p28"/>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226" name="Google Shape;226;p28"/>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8"/>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 </a:t>
            </a:r>
            <a:r>
              <a:rPr lang="en" sz="2700" b="1">
                <a:solidFill>
                  <a:srgbClr val="FFDE59"/>
                </a:solidFill>
                <a:latin typeface="Open Sans"/>
                <a:ea typeface="Open Sans"/>
                <a:cs typeface="Open Sans"/>
                <a:sym typeface="Open Sans"/>
              </a:rPr>
              <a:t>students</a:t>
            </a:r>
            <a:endParaRPr sz="2700" b="1">
              <a:solidFill>
                <a:srgbClr val="FFDE59"/>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231"/>
        <p:cNvGrpSpPr/>
        <p:nvPr/>
      </p:nvGrpSpPr>
      <p:grpSpPr>
        <a:xfrm>
          <a:off x="0" y="0"/>
          <a:ext cx="0" cy="0"/>
          <a:chOff x="0" y="0"/>
          <a:chExt cx="0" cy="0"/>
        </a:xfrm>
      </p:grpSpPr>
      <p:sp>
        <p:nvSpPr>
          <p:cNvPr id="232" name="Google Shape;232;p29"/>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9"/>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9"/>
          <p:cNvSpPr txBox="1"/>
          <p:nvPr/>
        </p:nvSpPr>
        <p:spPr>
          <a:xfrm>
            <a:off x="3214225" y="1177550"/>
            <a:ext cx="5405400" cy="288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Save costs: </a:t>
            </a:r>
            <a:br>
              <a:rPr lang="en" sz="3600" b="1">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High price tags may lead students to use older versions of certain publications; with OER this is not an issue.</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b="1">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sz="1700">
              <a:solidFill>
                <a:srgbClr val="004993"/>
              </a:solidFill>
              <a:latin typeface="Open Sans"/>
              <a:ea typeface="Open Sans"/>
              <a:cs typeface="Open Sans"/>
              <a:sym typeface="Open Sans"/>
            </a:endParaRPr>
          </a:p>
          <a:p>
            <a:pPr marL="0" lvl="0" indent="0" algn="l" rtl="0">
              <a:spcBef>
                <a:spcPts val="0"/>
              </a:spcBef>
              <a:spcAft>
                <a:spcPts val="0"/>
              </a:spcAft>
              <a:buNone/>
            </a:pPr>
            <a:endParaRPr sz="1600"/>
          </a:p>
        </p:txBody>
      </p:sp>
      <p:cxnSp>
        <p:nvCxnSpPr>
          <p:cNvPr id="235" name="Google Shape;235;p29"/>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236" name="Google Shape;236;p29"/>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237" name="Google Shape;237;p29"/>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9"/>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 </a:t>
            </a:r>
            <a:r>
              <a:rPr lang="en" sz="2700" b="1">
                <a:solidFill>
                  <a:srgbClr val="FFDE59"/>
                </a:solidFill>
                <a:latin typeface="Open Sans"/>
                <a:ea typeface="Open Sans"/>
                <a:cs typeface="Open Sans"/>
                <a:sym typeface="Open Sans"/>
              </a:rPr>
              <a:t>students</a:t>
            </a:r>
            <a:endParaRPr sz="2700" b="1">
              <a:solidFill>
                <a:srgbClr val="FFDE59"/>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242"/>
        <p:cNvGrpSpPr/>
        <p:nvPr/>
      </p:nvGrpSpPr>
      <p:grpSpPr>
        <a:xfrm>
          <a:off x="0" y="0"/>
          <a:ext cx="0" cy="0"/>
          <a:chOff x="0" y="0"/>
          <a:chExt cx="0" cy="0"/>
        </a:xfrm>
      </p:grpSpPr>
      <p:sp>
        <p:nvSpPr>
          <p:cNvPr id="243" name="Google Shape;243;p30"/>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0"/>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0"/>
          <p:cNvSpPr txBox="1"/>
          <p:nvPr/>
        </p:nvSpPr>
        <p:spPr>
          <a:xfrm>
            <a:off x="3208575" y="324050"/>
            <a:ext cx="5171700" cy="3869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b="1">
                <a:solidFill>
                  <a:srgbClr val="004993"/>
                </a:solidFill>
                <a:latin typeface="Open Sans"/>
                <a:ea typeface="Open Sans"/>
                <a:cs typeface="Open Sans"/>
                <a:sym typeface="Open Sans"/>
              </a:rPr>
              <a:t>Enhance learning opportunities:</a:t>
            </a:r>
            <a:r>
              <a:rPr lang="en">
                <a:solidFill>
                  <a:srgbClr val="004993"/>
                </a:solidFill>
                <a:latin typeface="Open Sans"/>
                <a:ea typeface="Open Sans"/>
                <a:cs typeface="Open Sans"/>
                <a:sym typeface="Open Sans"/>
              </a:rPr>
              <a:t> Students who use OER do as well, or better, than those using traditional materials (</a:t>
            </a:r>
            <a:r>
              <a:rPr lang="en" u="sng">
                <a:solidFill>
                  <a:srgbClr val="004993"/>
                </a:solid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http://openedgroup.org/review</a:t>
            </a:r>
            <a:r>
              <a:rPr lang="en">
                <a:solidFill>
                  <a:srgbClr val="004993"/>
                </a:solidFill>
                <a:latin typeface="Open Sans"/>
                <a:ea typeface="Open Sans"/>
                <a:cs typeface="Open Sans"/>
                <a:sym typeface="Open Sans"/>
              </a:rPr>
              <a:t>).</a:t>
            </a: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r>
              <a:rPr lang="en" b="1">
                <a:solidFill>
                  <a:srgbClr val="004993"/>
                </a:solidFill>
                <a:latin typeface="Open Sans"/>
                <a:ea typeface="Open Sans"/>
                <a:cs typeface="Open Sans"/>
                <a:sym typeface="Open Sans"/>
              </a:rPr>
              <a:t>Ensure readiness: </a:t>
            </a:r>
            <a:r>
              <a:rPr lang="en">
                <a:solidFill>
                  <a:srgbClr val="004993"/>
                </a:solidFill>
                <a:latin typeface="Open Sans"/>
                <a:ea typeface="Open Sans"/>
                <a:cs typeface="Open Sans"/>
                <a:sym typeface="Open Sans"/>
              </a:rPr>
              <a:t>OER can be available from the very beginning of the courses, which means that students can immediately start working with them. </a:t>
            </a: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r>
              <a:rPr lang="en" b="1">
                <a:solidFill>
                  <a:srgbClr val="004993"/>
                </a:solidFill>
                <a:latin typeface="Open Sans"/>
                <a:ea typeface="Open Sans"/>
                <a:cs typeface="Open Sans"/>
                <a:sym typeface="Open Sans"/>
              </a:rPr>
              <a:t>Enhance quality:</a:t>
            </a:r>
            <a:r>
              <a:rPr lang="en">
                <a:solidFill>
                  <a:srgbClr val="004993"/>
                </a:solidFill>
                <a:latin typeface="Open Sans"/>
                <a:ea typeface="Open Sans"/>
                <a:cs typeface="Open Sans"/>
                <a:sym typeface="Open Sans"/>
              </a:rPr>
              <a:t> OER allow enhancement of quality and continuous updates, together with quick dissemination, ensuring that the information in them is up-to-date.</a:t>
            </a: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r>
              <a:rPr lang="en" b="1">
                <a:solidFill>
                  <a:srgbClr val="004993"/>
                </a:solidFill>
                <a:latin typeface="Open Sans"/>
                <a:ea typeface="Open Sans"/>
                <a:cs typeface="Open Sans"/>
                <a:sym typeface="Open Sans"/>
              </a:rPr>
              <a:t>Reward open practices:</a:t>
            </a:r>
            <a:r>
              <a:rPr lang="en">
                <a:solidFill>
                  <a:srgbClr val="004993"/>
                </a:solidFill>
                <a:latin typeface="Open Sans"/>
                <a:ea typeface="Open Sans"/>
                <a:cs typeface="Open Sans"/>
                <a:sym typeface="Open Sans"/>
              </a:rPr>
              <a:t> Students can be recognised as part of the authoring team and be appreciated for </a:t>
            </a:r>
            <a:br>
              <a:rPr lang="en">
                <a:solidFill>
                  <a:srgbClr val="004993"/>
                </a:solidFill>
                <a:latin typeface="Open Sans"/>
                <a:ea typeface="Open Sans"/>
                <a:cs typeface="Open Sans"/>
                <a:sym typeface="Open Sans"/>
              </a:rPr>
            </a:br>
            <a:r>
              <a:rPr lang="en">
                <a:solidFill>
                  <a:srgbClr val="004993"/>
                </a:solidFill>
                <a:latin typeface="Open Sans"/>
                <a:ea typeface="Open Sans"/>
                <a:cs typeface="Open Sans"/>
                <a:sym typeface="Open Sans"/>
              </a:rPr>
              <a:t>their work and skills.</a:t>
            </a:r>
            <a:endParaRPr/>
          </a:p>
        </p:txBody>
      </p:sp>
      <p:cxnSp>
        <p:nvCxnSpPr>
          <p:cNvPr id="246" name="Google Shape;246;p30"/>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247" name="Google Shape;247;p30"/>
          <p:cNvPicPr preferRelativeResize="0"/>
          <p:nvPr/>
        </p:nvPicPr>
        <p:blipFill rotWithShape="1">
          <a:blip r:embed="rId4">
            <a:alphaModFix/>
          </a:blip>
          <a:srcRect/>
          <a:stretch/>
        </p:blipFill>
        <p:spPr>
          <a:xfrm>
            <a:off x="192049" y="4663549"/>
            <a:ext cx="979725" cy="342800"/>
          </a:xfrm>
          <a:prstGeom prst="rect">
            <a:avLst/>
          </a:prstGeom>
          <a:noFill/>
          <a:ln>
            <a:noFill/>
          </a:ln>
        </p:spPr>
      </p:pic>
      <p:sp>
        <p:nvSpPr>
          <p:cNvPr id="248" name="Google Shape;248;p30"/>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0"/>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 </a:t>
            </a:r>
            <a:r>
              <a:rPr lang="en" sz="2700" b="1">
                <a:solidFill>
                  <a:srgbClr val="FFDE59"/>
                </a:solidFill>
                <a:latin typeface="Open Sans"/>
                <a:ea typeface="Open Sans"/>
                <a:cs typeface="Open Sans"/>
                <a:sym typeface="Open Sans"/>
              </a:rPr>
              <a:t>students</a:t>
            </a:r>
            <a:endParaRPr sz="2700" b="1">
              <a:solidFill>
                <a:srgbClr val="FFDE59"/>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253"/>
        <p:cNvGrpSpPr/>
        <p:nvPr/>
      </p:nvGrpSpPr>
      <p:grpSpPr>
        <a:xfrm>
          <a:off x="0" y="0"/>
          <a:ext cx="0" cy="0"/>
          <a:chOff x="0" y="0"/>
          <a:chExt cx="0" cy="0"/>
        </a:xfrm>
      </p:grpSpPr>
      <p:sp>
        <p:nvSpPr>
          <p:cNvPr id="254" name="Google Shape;254;p31"/>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1"/>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1"/>
          <p:cNvSpPr txBox="1"/>
          <p:nvPr/>
        </p:nvSpPr>
        <p:spPr>
          <a:xfrm>
            <a:off x="3208575" y="235350"/>
            <a:ext cx="5445000" cy="4032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2000" b="1">
                <a:solidFill>
                  <a:srgbClr val="004993"/>
                </a:solidFill>
                <a:latin typeface="Open Sans"/>
                <a:ea typeface="Open Sans"/>
                <a:cs typeface="Open Sans"/>
                <a:sym typeface="Open Sans"/>
              </a:rPr>
              <a:t>Allow (more than just) no cost</a:t>
            </a:r>
            <a:r>
              <a:rPr lang="en" sz="2000">
                <a:solidFill>
                  <a:srgbClr val="004993"/>
                </a:solidFill>
                <a:latin typeface="Open Sans"/>
                <a:ea typeface="Open Sans"/>
                <a:cs typeface="Open Sans"/>
                <a:sym typeface="Open Sans"/>
              </a:rPr>
              <a:t>: </a:t>
            </a:r>
            <a:br>
              <a:rPr lang="en" sz="2000">
                <a:solidFill>
                  <a:srgbClr val="004993"/>
                </a:solidFill>
                <a:latin typeface="Open Sans"/>
                <a:ea typeface="Open Sans"/>
                <a:cs typeface="Open Sans"/>
                <a:sym typeface="Open Sans"/>
              </a:rPr>
            </a:br>
            <a:r>
              <a:rPr lang="en" sz="2000">
                <a:solidFill>
                  <a:srgbClr val="004993"/>
                </a:solidFill>
                <a:latin typeface="Open Sans"/>
                <a:ea typeface="Open Sans"/>
                <a:cs typeface="Open Sans"/>
                <a:sym typeface="Open Sans"/>
              </a:rPr>
              <a:t>OER = free + permissions. </a:t>
            </a:r>
            <a:endParaRPr sz="20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sz="20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r>
              <a:rPr lang="en" sz="2000" b="1">
                <a:solidFill>
                  <a:srgbClr val="004993"/>
                </a:solidFill>
                <a:latin typeface="Open Sans"/>
                <a:ea typeface="Open Sans"/>
                <a:cs typeface="Open Sans"/>
                <a:sym typeface="Open Sans"/>
              </a:rPr>
              <a:t>Ensure better education</a:t>
            </a:r>
            <a:r>
              <a:rPr lang="en" sz="2000">
                <a:solidFill>
                  <a:srgbClr val="004993"/>
                </a:solidFill>
                <a:latin typeface="Open Sans"/>
                <a:ea typeface="Open Sans"/>
                <a:cs typeface="Open Sans"/>
                <a:sym typeface="Open Sans"/>
              </a:rPr>
              <a:t> = ensure better future (SDG 4: “Ensure inclusive and equitable quality education and promote lifelong learning opportunities for all.”)</a:t>
            </a:r>
            <a:endParaRPr sz="20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sz="20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r>
              <a:rPr lang="en" sz="2000" b="1">
                <a:solidFill>
                  <a:srgbClr val="004993"/>
                </a:solidFill>
                <a:latin typeface="Open Sans"/>
                <a:ea typeface="Open Sans"/>
                <a:cs typeface="Open Sans"/>
                <a:sym typeface="Open Sans"/>
              </a:rPr>
              <a:t>Co-create:</a:t>
            </a:r>
            <a:r>
              <a:rPr lang="en" sz="2000">
                <a:solidFill>
                  <a:srgbClr val="004993"/>
                </a:solidFill>
                <a:latin typeface="Open Sans"/>
                <a:ea typeface="Open Sans"/>
                <a:cs typeface="Open Sans"/>
                <a:sym typeface="Open Sans"/>
              </a:rPr>
              <a:t> OER give students the opportunity to be co-creation partners benefiting themselves.</a:t>
            </a:r>
            <a:endParaRPr sz="2000"/>
          </a:p>
        </p:txBody>
      </p:sp>
      <p:cxnSp>
        <p:nvCxnSpPr>
          <p:cNvPr id="257" name="Google Shape;257;p31"/>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258" name="Google Shape;258;p31"/>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259" name="Google Shape;259;p31"/>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1"/>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 </a:t>
            </a:r>
            <a:r>
              <a:rPr lang="en" sz="2700" b="1">
                <a:solidFill>
                  <a:srgbClr val="FFDE59"/>
                </a:solidFill>
                <a:latin typeface="Open Sans"/>
                <a:ea typeface="Open Sans"/>
                <a:cs typeface="Open Sans"/>
                <a:sym typeface="Open Sans"/>
              </a:rPr>
              <a:t>students</a:t>
            </a:r>
            <a:endParaRPr sz="2700" b="1">
              <a:solidFill>
                <a:srgbClr val="FFDE59"/>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66"/>
        <p:cNvGrpSpPr/>
        <p:nvPr/>
      </p:nvGrpSpPr>
      <p:grpSpPr>
        <a:xfrm>
          <a:off x="0" y="0"/>
          <a:ext cx="0" cy="0"/>
          <a:chOff x="0" y="0"/>
          <a:chExt cx="0" cy="0"/>
        </a:xfrm>
      </p:grpSpPr>
      <p:sp>
        <p:nvSpPr>
          <p:cNvPr id="67" name="Google Shape;67;p14"/>
          <p:cNvSpPr txBox="1"/>
          <p:nvPr/>
        </p:nvSpPr>
        <p:spPr>
          <a:xfrm>
            <a:off x="499525" y="263125"/>
            <a:ext cx="7926000" cy="4553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1100" b="1">
                <a:solidFill>
                  <a:srgbClr val="004993"/>
                </a:solidFill>
                <a:latin typeface="Open Sans"/>
                <a:ea typeface="Open Sans"/>
                <a:cs typeface="Open Sans"/>
                <a:sym typeface="Open Sans"/>
              </a:rPr>
              <a:t>Welcome to this Open Education Benefits toolkit! </a:t>
            </a:r>
            <a:r>
              <a:rPr lang="en" sz="1100">
                <a:solidFill>
                  <a:srgbClr val="004993"/>
                </a:solidFill>
                <a:latin typeface="Open Sans"/>
                <a:ea typeface="Open Sans"/>
                <a:cs typeface="Open Sans"/>
                <a:sym typeface="Open Sans"/>
              </a:rPr>
              <a:t>It is a set of tools (slides, leaflets, and Twitter cards) prepared by </a:t>
            </a:r>
            <a:r>
              <a:rPr lang="en" sz="1100" u="sng">
                <a:solidFill>
                  <a:schemeClr val="hlink"/>
                </a:solidFill>
                <a:latin typeface="Open Sans"/>
                <a:ea typeface="Open Sans"/>
                <a:cs typeface="Open Sans"/>
                <a:sym typeface="Open Sans"/>
                <a:hlinkClick r:id="rId3"/>
              </a:rPr>
              <a:t>The European Network of Open Education Librarians</a:t>
            </a:r>
            <a:r>
              <a:rPr lang="en" sz="1100">
                <a:solidFill>
                  <a:srgbClr val="004993"/>
                </a:solidFill>
                <a:latin typeface="Open Sans"/>
                <a:ea typeface="Open Sans"/>
                <a:cs typeface="Open Sans"/>
                <a:sym typeface="Open Sans"/>
              </a:rPr>
              <a:t> (ENOEL). The toolkit aims to help raise awareness of the importance of Open Education and it points out benefits for students, teachers, institutions, and society.</a:t>
            </a:r>
            <a:endParaRPr sz="11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100">
              <a:solidFill>
                <a:srgbClr val="004993"/>
              </a:solidFill>
              <a:latin typeface="Open Sans"/>
              <a:ea typeface="Open Sans"/>
              <a:cs typeface="Open Sans"/>
              <a:sym typeface="Open Sans"/>
            </a:endParaRPr>
          </a:p>
          <a:p>
            <a:pPr marL="0" lvl="0" indent="0" algn="l" rtl="0">
              <a:spcBef>
                <a:spcPts val="0"/>
              </a:spcBef>
              <a:spcAft>
                <a:spcPts val="0"/>
              </a:spcAft>
              <a:buNone/>
            </a:pPr>
            <a:r>
              <a:rPr lang="en" sz="900">
                <a:solidFill>
                  <a:srgbClr val="004993"/>
                </a:solidFill>
                <a:latin typeface="Open Sans"/>
                <a:ea typeface="Open Sans"/>
                <a:cs typeface="Open Sans"/>
                <a:sym typeface="Open Sans"/>
              </a:rPr>
              <a:t>This deck contains </a:t>
            </a:r>
            <a:r>
              <a:rPr lang="en" sz="900" b="1">
                <a:solidFill>
                  <a:srgbClr val="004993"/>
                </a:solidFill>
                <a:latin typeface="Open Sans"/>
                <a:ea typeface="Open Sans"/>
                <a:cs typeface="Open Sans"/>
                <a:sym typeface="Open Sans"/>
              </a:rPr>
              <a:t>slide templates</a:t>
            </a:r>
            <a:r>
              <a:rPr lang="en" sz="900">
                <a:solidFill>
                  <a:srgbClr val="004993"/>
                </a:solidFill>
                <a:latin typeface="Open Sans"/>
                <a:ea typeface="Open Sans"/>
                <a:cs typeface="Open Sans"/>
                <a:sym typeface="Open Sans"/>
              </a:rPr>
              <a:t>. </a:t>
            </a:r>
            <a:endParaRPr sz="9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 sz="900" b="1">
                <a:solidFill>
                  <a:srgbClr val="004993"/>
                </a:solidFill>
                <a:latin typeface="Open Sans"/>
                <a:ea typeface="Open Sans"/>
                <a:cs typeface="Open Sans"/>
                <a:sym typeface="Open Sans"/>
              </a:rPr>
              <a:t>You can use the templates directly as they are or you may choose to adapt them for your own specific needs. </a:t>
            </a:r>
            <a:endParaRPr sz="900" b="1">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 sz="900" b="1">
                <a:solidFill>
                  <a:srgbClr val="004993"/>
                </a:solidFill>
                <a:latin typeface="Open Sans"/>
                <a:ea typeface="Open Sans"/>
                <a:cs typeface="Open Sans"/>
                <a:sym typeface="Open Sans"/>
              </a:rPr>
              <a:t>When using the template without adaptation, </a:t>
            </a:r>
            <a:r>
              <a:rPr lang="en" sz="900">
                <a:solidFill>
                  <a:srgbClr val="004993"/>
                </a:solidFill>
                <a:latin typeface="Open Sans"/>
                <a:ea typeface="Open Sans"/>
                <a:cs typeface="Open Sans"/>
                <a:sym typeface="Open Sans"/>
              </a:rPr>
              <a:t>simply download the entire slidedeck or an individual slide that you want to use. </a:t>
            </a:r>
            <a:endParaRPr sz="9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r>
              <a:rPr lang="en" sz="900" b="1">
                <a:solidFill>
                  <a:srgbClr val="004993"/>
                </a:solidFill>
                <a:latin typeface="Open Sans"/>
                <a:ea typeface="Open Sans"/>
                <a:cs typeface="Open Sans"/>
                <a:sym typeface="Open Sans"/>
              </a:rPr>
              <a:t>If you want to adapt the template to your needs, you need to:</a:t>
            </a:r>
            <a:endParaRPr sz="900" b="1">
              <a:solidFill>
                <a:srgbClr val="004993"/>
              </a:solidFill>
              <a:latin typeface="Open Sans"/>
              <a:ea typeface="Open Sans"/>
              <a:cs typeface="Open Sans"/>
              <a:sym typeface="Open Sans"/>
            </a:endParaRPr>
          </a:p>
          <a:p>
            <a:pPr marL="457200" lvl="0" indent="-285750" algn="l" rtl="0">
              <a:lnSpc>
                <a:spcPct val="115000"/>
              </a:lnSpc>
              <a:spcBef>
                <a:spcPts val="0"/>
              </a:spcBef>
              <a:spcAft>
                <a:spcPts val="0"/>
              </a:spcAft>
              <a:buClr>
                <a:srgbClr val="004993"/>
              </a:buClr>
              <a:buSzPts val="900"/>
              <a:buFont typeface="Open Sans"/>
              <a:buChar char="-"/>
            </a:pPr>
            <a:r>
              <a:rPr lang="en" sz="900">
                <a:solidFill>
                  <a:srgbClr val="004993"/>
                </a:solidFill>
                <a:latin typeface="Open Sans"/>
                <a:ea typeface="Open Sans"/>
                <a:cs typeface="Open Sans"/>
                <a:sym typeface="Open Sans"/>
              </a:rPr>
              <a:t>Download a tool you want to use</a:t>
            </a:r>
            <a:endParaRPr sz="900">
              <a:solidFill>
                <a:srgbClr val="004993"/>
              </a:solidFill>
              <a:latin typeface="Open Sans"/>
              <a:ea typeface="Open Sans"/>
              <a:cs typeface="Open Sans"/>
              <a:sym typeface="Open Sans"/>
            </a:endParaRPr>
          </a:p>
          <a:p>
            <a:pPr marL="457200" lvl="0" indent="-285750" algn="l" rtl="0">
              <a:lnSpc>
                <a:spcPct val="115000"/>
              </a:lnSpc>
              <a:spcBef>
                <a:spcPts val="0"/>
              </a:spcBef>
              <a:spcAft>
                <a:spcPts val="0"/>
              </a:spcAft>
              <a:buClr>
                <a:srgbClr val="004993"/>
              </a:buClr>
              <a:buSzPts val="900"/>
              <a:buFont typeface="Open Sans"/>
              <a:buChar char="-"/>
            </a:pPr>
            <a:r>
              <a:rPr lang="en" sz="900">
                <a:solidFill>
                  <a:srgbClr val="004993"/>
                </a:solidFill>
                <a:latin typeface="Open Sans"/>
                <a:ea typeface="Open Sans"/>
                <a:cs typeface="Open Sans"/>
                <a:sym typeface="Open Sans"/>
              </a:rPr>
              <a:t>Adapt it to your needs (add your organization’s logo, introduce any other change you think fit)</a:t>
            </a:r>
            <a:endParaRPr sz="900">
              <a:solidFill>
                <a:srgbClr val="004993"/>
              </a:solidFill>
              <a:latin typeface="Open Sans"/>
              <a:ea typeface="Open Sans"/>
              <a:cs typeface="Open Sans"/>
              <a:sym typeface="Open Sans"/>
            </a:endParaRPr>
          </a:p>
          <a:p>
            <a:pPr marL="457200" lvl="0" indent="-285750" algn="l" rtl="0">
              <a:lnSpc>
                <a:spcPct val="115000"/>
              </a:lnSpc>
              <a:spcBef>
                <a:spcPts val="0"/>
              </a:spcBef>
              <a:spcAft>
                <a:spcPts val="0"/>
              </a:spcAft>
              <a:buClr>
                <a:srgbClr val="004993"/>
              </a:buClr>
              <a:buSzPts val="900"/>
              <a:buFont typeface="Open Sans"/>
              <a:buChar char="-"/>
            </a:pPr>
            <a:r>
              <a:rPr lang="en" sz="900">
                <a:solidFill>
                  <a:srgbClr val="004993"/>
                </a:solidFill>
                <a:latin typeface="Open Sans"/>
                <a:ea typeface="Open Sans"/>
                <a:cs typeface="Open Sans"/>
                <a:sym typeface="Open Sans"/>
              </a:rPr>
              <a:t>Make sure that the adapted version has a note saying: “This work is a derivative of [name of the file (for example, OE benefits ENOEL slides)] by ENOEL, [link to the original source: </a:t>
            </a:r>
            <a:r>
              <a:rPr lang="en" sz="900" u="sng">
                <a:solidFill>
                  <a:srgbClr val="0563C1"/>
                </a:solid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https://zenodo.org/record/5568483</a:t>
            </a:r>
            <a:r>
              <a:rPr lang="en" sz="900">
                <a:solidFill>
                  <a:srgbClr val="004993"/>
                </a:solidFill>
                <a:latin typeface="Open Sans"/>
                <a:ea typeface="Open Sans"/>
                <a:cs typeface="Open Sans"/>
                <a:sym typeface="Open Sans"/>
              </a:rPr>
              <a:t>], </a:t>
            </a:r>
            <a:r>
              <a:rPr lang="en" sz="900" u="sng">
                <a:solidFill>
                  <a:srgbClr val="004993"/>
                </a:solid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CC BY</a:t>
            </a:r>
            <a:r>
              <a:rPr lang="en" sz="900">
                <a:solidFill>
                  <a:srgbClr val="004993"/>
                </a:solidFill>
                <a:latin typeface="Open Sans"/>
                <a:ea typeface="Open Sans"/>
                <a:cs typeface="Open Sans"/>
                <a:sym typeface="Open Sans"/>
              </a:rPr>
              <a:t>.” </a:t>
            </a:r>
            <a:endParaRPr sz="900">
              <a:solidFill>
                <a:srgbClr val="004993"/>
              </a:solidFill>
              <a:latin typeface="Open Sans"/>
              <a:ea typeface="Open Sans"/>
              <a:cs typeface="Open Sans"/>
              <a:sym typeface="Open Sans"/>
            </a:endParaRPr>
          </a:p>
          <a:p>
            <a:pPr marL="457200" lvl="0" indent="0" algn="l" rtl="0">
              <a:lnSpc>
                <a:spcPct val="115000"/>
              </a:lnSpc>
              <a:spcBef>
                <a:spcPts val="0"/>
              </a:spcBef>
              <a:spcAft>
                <a:spcPts val="0"/>
              </a:spcAft>
              <a:buNone/>
            </a:pPr>
            <a:endParaRPr sz="900">
              <a:solidFill>
                <a:srgbClr val="004993"/>
              </a:solidFill>
              <a:latin typeface="Open Sans"/>
              <a:ea typeface="Open Sans"/>
              <a:cs typeface="Open Sans"/>
              <a:sym typeface="Open Sans"/>
            </a:endParaRPr>
          </a:p>
          <a:p>
            <a:pPr marL="0" lvl="0" indent="0" algn="l" rtl="0">
              <a:spcBef>
                <a:spcPts val="0"/>
              </a:spcBef>
              <a:spcAft>
                <a:spcPts val="0"/>
              </a:spcAft>
              <a:buNone/>
            </a:pPr>
            <a:r>
              <a:rPr lang="en" sz="900">
                <a:solidFill>
                  <a:srgbClr val="004993"/>
                </a:solidFill>
                <a:latin typeface="Open Sans"/>
                <a:ea typeface="Open Sans"/>
                <a:cs typeface="Open Sans"/>
                <a:sym typeface="Open Sans"/>
              </a:rPr>
              <a:t>Below, you will find a short description of how the deck is organized and suggested uses for particular slides. </a:t>
            </a:r>
            <a:br>
              <a:rPr lang="en" sz="900">
                <a:solidFill>
                  <a:srgbClr val="004993"/>
                </a:solidFill>
                <a:latin typeface="Open Sans"/>
                <a:ea typeface="Open Sans"/>
                <a:cs typeface="Open Sans"/>
                <a:sym typeface="Open Sans"/>
              </a:rPr>
            </a:br>
            <a:r>
              <a:rPr lang="en" sz="900">
                <a:solidFill>
                  <a:srgbClr val="004993"/>
                </a:solidFill>
                <a:latin typeface="Open Sans"/>
                <a:ea typeface="Open Sans"/>
                <a:cs typeface="Open Sans"/>
                <a:sym typeface="Open Sans"/>
              </a:rPr>
              <a:t>These are suggestions only; we encourage you to pick and choose and create tools tailored to your needs. </a:t>
            </a:r>
            <a:endParaRPr sz="900">
              <a:solidFill>
                <a:srgbClr val="004993"/>
              </a:solidFill>
              <a:latin typeface="Open Sans"/>
              <a:ea typeface="Open Sans"/>
              <a:cs typeface="Open Sans"/>
              <a:sym typeface="Open Sans"/>
            </a:endParaRPr>
          </a:p>
          <a:p>
            <a:pPr marL="0" lvl="0" indent="0" algn="l" rtl="0">
              <a:spcBef>
                <a:spcPts val="0"/>
              </a:spcBef>
              <a:spcAft>
                <a:spcPts val="0"/>
              </a:spcAft>
              <a:buNone/>
            </a:pPr>
            <a:endParaRPr sz="9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r>
              <a:rPr lang="en" sz="900" b="1">
                <a:solidFill>
                  <a:srgbClr val="004993"/>
                </a:solidFill>
                <a:latin typeface="Open Sans"/>
                <a:ea typeface="Open Sans"/>
                <a:cs typeface="Open Sans"/>
                <a:sym typeface="Open Sans"/>
              </a:rPr>
              <a:t>Slide 3</a:t>
            </a:r>
            <a:r>
              <a:rPr lang="en" sz="900">
                <a:solidFill>
                  <a:srgbClr val="004993"/>
                </a:solidFill>
                <a:latin typeface="Open Sans"/>
                <a:ea typeface="Open Sans"/>
                <a:cs typeface="Open Sans"/>
                <a:sym typeface="Open Sans"/>
              </a:rPr>
              <a:t> gives you an example of how the template can be adapted, including the placement of your organization’s logo and </a:t>
            </a:r>
            <a:br>
              <a:rPr lang="en" sz="900">
                <a:solidFill>
                  <a:srgbClr val="004993"/>
                </a:solidFill>
                <a:latin typeface="Open Sans"/>
                <a:ea typeface="Open Sans"/>
                <a:cs typeface="Open Sans"/>
                <a:sym typeface="Open Sans"/>
              </a:rPr>
            </a:br>
            <a:r>
              <a:rPr lang="en" sz="900">
                <a:solidFill>
                  <a:srgbClr val="004993"/>
                </a:solidFill>
                <a:latin typeface="Open Sans"/>
                <a:ea typeface="Open Sans"/>
                <a:cs typeface="Open Sans"/>
                <a:sym typeface="Open Sans"/>
              </a:rPr>
              <a:t>the attribution statement. </a:t>
            </a:r>
            <a:endParaRPr sz="9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sz="9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900" b="1">
                <a:solidFill>
                  <a:srgbClr val="004993"/>
                </a:solidFill>
                <a:latin typeface="Open Sans"/>
                <a:ea typeface="Open Sans"/>
                <a:cs typeface="Open Sans"/>
                <a:sym typeface="Open Sans"/>
              </a:rPr>
              <a:t>Slides 4-11 </a:t>
            </a:r>
            <a:r>
              <a:rPr lang="en" sz="900">
                <a:solidFill>
                  <a:srgbClr val="004993"/>
                </a:solidFill>
                <a:latin typeface="Open Sans"/>
                <a:ea typeface="Open Sans"/>
                <a:cs typeface="Open Sans"/>
                <a:sym typeface="Open Sans"/>
              </a:rPr>
              <a:t>can be treated as “teasers”; they pose basic questions and state Open Educational Resources (OER) basics. You can use them as an intro in your presentation to entice curiosity. </a:t>
            </a:r>
            <a:endParaRPr sz="9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900">
              <a:solidFill>
                <a:srgbClr val="004993"/>
              </a:solidFill>
              <a:latin typeface="Open Sans"/>
              <a:ea typeface="Open Sans"/>
              <a:cs typeface="Open Sans"/>
              <a:sym typeface="Open Sans"/>
            </a:endParaRPr>
          </a:p>
          <a:p>
            <a:pPr marL="0" lvl="0" indent="0" algn="l" rtl="0">
              <a:spcBef>
                <a:spcPts val="0"/>
              </a:spcBef>
              <a:spcAft>
                <a:spcPts val="0"/>
              </a:spcAft>
              <a:buNone/>
            </a:pPr>
            <a:r>
              <a:rPr lang="en" sz="900" b="1">
                <a:solidFill>
                  <a:srgbClr val="004993"/>
                </a:solidFill>
                <a:latin typeface="Open Sans"/>
                <a:ea typeface="Open Sans"/>
                <a:cs typeface="Open Sans"/>
                <a:sym typeface="Open Sans"/>
              </a:rPr>
              <a:t>Slides 12-41 </a:t>
            </a:r>
            <a:r>
              <a:rPr lang="en" sz="900">
                <a:solidFill>
                  <a:srgbClr val="004993"/>
                </a:solidFill>
                <a:latin typeface="Open Sans"/>
                <a:ea typeface="Open Sans"/>
                <a:cs typeface="Open Sans"/>
                <a:sym typeface="Open Sans"/>
              </a:rPr>
              <a:t>show OE benefits for four different stakeholders: students (yellow background), teachers (orange background), </a:t>
            </a:r>
            <a:br>
              <a:rPr lang="en" sz="900">
                <a:solidFill>
                  <a:srgbClr val="004993"/>
                </a:solidFill>
                <a:latin typeface="Open Sans"/>
                <a:ea typeface="Open Sans"/>
                <a:cs typeface="Open Sans"/>
                <a:sym typeface="Open Sans"/>
              </a:rPr>
            </a:br>
            <a:r>
              <a:rPr lang="en" sz="900">
                <a:solidFill>
                  <a:srgbClr val="004993"/>
                </a:solidFill>
                <a:latin typeface="Open Sans"/>
                <a:ea typeface="Open Sans"/>
                <a:cs typeface="Open Sans"/>
                <a:sym typeface="Open Sans"/>
              </a:rPr>
              <a:t>institutions (turquoise background), and for all (white background). You can use them to address these specific stakeholders. </a:t>
            </a:r>
            <a:endParaRPr sz="900">
              <a:solidFill>
                <a:srgbClr val="004993"/>
              </a:solidFill>
              <a:latin typeface="Open Sans"/>
              <a:ea typeface="Open Sans"/>
              <a:cs typeface="Open Sans"/>
              <a:sym typeface="Open Sans"/>
            </a:endParaRPr>
          </a:p>
          <a:p>
            <a:pPr marL="0" lvl="0" indent="0" algn="l" rtl="0">
              <a:spcBef>
                <a:spcPts val="0"/>
              </a:spcBef>
              <a:spcAft>
                <a:spcPts val="0"/>
              </a:spcAft>
              <a:buNone/>
            </a:pPr>
            <a:endParaRPr sz="9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900" b="1">
                <a:solidFill>
                  <a:srgbClr val="004993"/>
                </a:solidFill>
                <a:latin typeface="Open Sans"/>
                <a:ea typeface="Open Sans"/>
                <a:cs typeface="Open Sans"/>
                <a:sym typeface="Open Sans"/>
              </a:rPr>
              <a:t>Opening slides for each of the groups </a:t>
            </a:r>
            <a:r>
              <a:rPr lang="en" sz="900">
                <a:solidFill>
                  <a:srgbClr val="004993"/>
                </a:solidFill>
                <a:latin typeface="Open Sans"/>
                <a:ea typeface="Open Sans"/>
                <a:cs typeface="Open Sans"/>
                <a:sym typeface="Open Sans"/>
              </a:rPr>
              <a:t>(slides 12, 20, 28, 35) show what ENOEL considers to be the most crucial benefits for each group, </a:t>
            </a:r>
            <a:br>
              <a:rPr lang="en" sz="900">
                <a:solidFill>
                  <a:srgbClr val="004993"/>
                </a:solidFill>
                <a:latin typeface="Open Sans"/>
                <a:ea typeface="Open Sans"/>
                <a:cs typeface="Open Sans"/>
                <a:sym typeface="Open Sans"/>
              </a:rPr>
            </a:br>
            <a:r>
              <a:rPr lang="en" sz="900">
                <a:solidFill>
                  <a:srgbClr val="004993"/>
                </a:solidFill>
                <a:latin typeface="Open Sans"/>
                <a:ea typeface="Open Sans"/>
                <a:cs typeface="Open Sans"/>
                <a:sym typeface="Open Sans"/>
              </a:rPr>
              <a:t>then shown as individual benefits on separate slides. </a:t>
            </a:r>
            <a:r>
              <a:rPr lang="en" sz="900" b="1">
                <a:solidFill>
                  <a:srgbClr val="004993"/>
                </a:solidFill>
                <a:latin typeface="Open Sans"/>
                <a:ea typeface="Open Sans"/>
                <a:cs typeface="Open Sans"/>
                <a:sym typeface="Open Sans"/>
              </a:rPr>
              <a:t>Closing slides in each group</a:t>
            </a:r>
            <a:r>
              <a:rPr lang="en" sz="900">
                <a:solidFill>
                  <a:srgbClr val="004993"/>
                </a:solidFill>
                <a:latin typeface="Open Sans"/>
                <a:ea typeface="Open Sans"/>
                <a:cs typeface="Open Sans"/>
                <a:sym typeface="Open Sans"/>
              </a:rPr>
              <a:t> list the remaining benefits </a:t>
            </a:r>
            <a:br>
              <a:rPr lang="en" sz="900">
                <a:solidFill>
                  <a:srgbClr val="004993"/>
                </a:solidFill>
                <a:latin typeface="Open Sans"/>
                <a:ea typeface="Open Sans"/>
                <a:cs typeface="Open Sans"/>
                <a:sym typeface="Open Sans"/>
              </a:rPr>
            </a:br>
            <a:r>
              <a:rPr lang="en" sz="900">
                <a:solidFill>
                  <a:srgbClr val="004993"/>
                </a:solidFill>
                <a:latin typeface="Open Sans"/>
                <a:ea typeface="Open Sans"/>
                <a:cs typeface="Open Sans"/>
                <a:sym typeface="Open Sans"/>
              </a:rPr>
              <a:t>(slides 18-19 for students, 26-27 for teachers, 34 for institutions, and 41 for all).</a:t>
            </a:r>
            <a:endParaRPr sz="900">
              <a:solidFill>
                <a:srgbClr val="004993"/>
              </a:solidFill>
              <a:latin typeface="Open Sans"/>
              <a:ea typeface="Open Sans"/>
              <a:cs typeface="Open Sans"/>
              <a:sym typeface="Open Sans"/>
            </a:endParaRPr>
          </a:p>
          <a:p>
            <a:pPr marL="0" lvl="0" indent="0" algn="l" rtl="0">
              <a:spcBef>
                <a:spcPts val="0"/>
              </a:spcBef>
              <a:spcAft>
                <a:spcPts val="0"/>
              </a:spcAft>
              <a:buNone/>
            </a:pPr>
            <a:endParaRPr sz="900">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64"/>
        <p:cNvGrpSpPr/>
        <p:nvPr/>
      </p:nvGrpSpPr>
      <p:grpSpPr>
        <a:xfrm>
          <a:off x="0" y="0"/>
          <a:ext cx="0" cy="0"/>
          <a:chOff x="0" y="0"/>
          <a:chExt cx="0" cy="0"/>
        </a:xfrm>
      </p:grpSpPr>
      <p:sp>
        <p:nvSpPr>
          <p:cNvPr id="265" name="Google Shape;265;p32"/>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2"/>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2"/>
          <p:cNvSpPr txBox="1"/>
          <p:nvPr/>
        </p:nvSpPr>
        <p:spPr>
          <a:xfrm>
            <a:off x="3202900" y="388125"/>
            <a:ext cx="5561700" cy="4752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Allow adaptation: </a:t>
            </a:r>
            <a:r>
              <a:rPr lang="en">
                <a:solidFill>
                  <a:srgbClr val="004993"/>
                </a:solidFill>
                <a:latin typeface="Open Sans"/>
                <a:ea typeface="Open Sans"/>
                <a:cs typeface="Open Sans"/>
                <a:sym typeface="Open Sans"/>
              </a:rPr>
              <a:t>Teachers can customise OER, creating the best course materials mixture for each learning experience, continually improving the quality of the OER.</a:t>
            </a: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Ensure open pedagogies:</a:t>
            </a:r>
            <a:r>
              <a:rPr lang="en">
                <a:solidFill>
                  <a:srgbClr val="004993"/>
                </a:solidFill>
                <a:latin typeface="Open Sans"/>
                <a:ea typeface="Open Sans"/>
                <a:cs typeface="Open Sans"/>
                <a:sym typeface="Open Sans"/>
              </a:rPr>
              <a:t> With OER, students are deeply engaged in the educational process and in the creation of learning materials, essentially making them their own, with the teacher’s guidance.</a:t>
            </a: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Increase reputation:</a:t>
            </a:r>
            <a:r>
              <a:rPr lang="en">
                <a:solidFill>
                  <a:srgbClr val="004993"/>
                </a:solidFill>
                <a:latin typeface="Open Sans"/>
                <a:ea typeface="Open Sans"/>
                <a:cs typeface="Open Sans"/>
                <a:sym typeface="Open Sans"/>
              </a:rPr>
              <a:t> Quality OER increase the reputation of the teacher at local and global levels, offering at the same time new opportunities to collaborate with colleagues around the world.</a:t>
            </a: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a:solidFill>
                  <a:srgbClr val="004993"/>
                </a:solidFill>
                <a:latin typeface="Open Sans"/>
                <a:ea typeface="Open Sans"/>
                <a:cs typeface="Open Sans"/>
                <a:sym typeface="Open Sans"/>
              </a:rPr>
              <a:t> </a:t>
            </a: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Reduce workload: </a:t>
            </a:r>
            <a:r>
              <a:rPr lang="en">
                <a:solidFill>
                  <a:srgbClr val="004993"/>
                </a:solidFill>
                <a:latin typeface="Open Sans"/>
                <a:ea typeface="Open Sans"/>
                <a:cs typeface="Open Sans"/>
                <a:sym typeface="Open Sans"/>
              </a:rPr>
              <a:t>Teachers do not have to reinvent the wheel every time, but can re-use what is already there. </a:t>
            </a: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Inspire:</a:t>
            </a:r>
            <a:r>
              <a:rPr lang="en">
                <a:solidFill>
                  <a:srgbClr val="004993"/>
                </a:solidFill>
                <a:latin typeface="Open Sans"/>
                <a:ea typeface="Open Sans"/>
                <a:cs typeface="Open Sans"/>
                <a:sym typeface="Open Sans"/>
              </a:rPr>
              <a:t> OER are a way to get new ideas.</a:t>
            </a:r>
            <a:endParaRPr b="1">
              <a:solidFill>
                <a:srgbClr val="004993"/>
              </a:solidFill>
              <a:latin typeface="Open Sans"/>
              <a:ea typeface="Open Sans"/>
              <a:cs typeface="Open Sans"/>
              <a:sym typeface="Open Sans"/>
            </a:endParaRPr>
          </a:p>
          <a:p>
            <a:pPr marL="0" lvl="0" indent="0" algn="l" rtl="0">
              <a:lnSpc>
                <a:spcPct val="100000"/>
              </a:lnSpc>
              <a:spcBef>
                <a:spcPts val="0"/>
              </a:spcBef>
              <a:spcAft>
                <a:spcPts val="0"/>
              </a:spcAft>
              <a:buNone/>
            </a:pPr>
            <a:endParaRPr sz="1600" b="1">
              <a:solidFill>
                <a:srgbClr val="004993"/>
              </a:solidFill>
              <a:latin typeface="Open Sans"/>
              <a:ea typeface="Open Sans"/>
              <a:cs typeface="Open Sans"/>
              <a:sym typeface="Open Sans"/>
            </a:endParaRPr>
          </a:p>
          <a:p>
            <a:pPr marL="0" lvl="0" indent="0" algn="l" rtl="0">
              <a:lnSpc>
                <a:spcPct val="115000"/>
              </a:lnSpc>
              <a:spcBef>
                <a:spcPts val="1000"/>
              </a:spcBef>
              <a:spcAft>
                <a:spcPts val="0"/>
              </a:spcAft>
              <a:buNone/>
            </a:pPr>
            <a:endParaRPr sz="1600">
              <a:solidFill>
                <a:srgbClr val="004993"/>
              </a:solidFill>
              <a:latin typeface="Open Sans"/>
              <a:ea typeface="Open Sans"/>
              <a:cs typeface="Open Sans"/>
              <a:sym typeface="Open Sans"/>
            </a:endParaRPr>
          </a:p>
          <a:p>
            <a:pPr marL="0" lvl="0" indent="0" algn="l" rtl="0">
              <a:spcBef>
                <a:spcPts val="0"/>
              </a:spcBef>
              <a:spcAft>
                <a:spcPts val="0"/>
              </a:spcAft>
              <a:buNone/>
            </a:pPr>
            <a:endParaRPr sz="1600"/>
          </a:p>
        </p:txBody>
      </p:sp>
      <p:cxnSp>
        <p:nvCxnSpPr>
          <p:cNvPr id="268" name="Google Shape;268;p32"/>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269" name="Google Shape;269;p32"/>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270" name="Google Shape;270;p32"/>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2"/>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a:t>
            </a:r>
            <a:r>
              <a:rPr lang="en" sz="2700" b="1">
                <a:solidFill>
                  <a:schemeClr val="accent4"/>
                </a:solidFill>
                <a:latin typeface="Open Sans"/>
                <a:ea typeface="Open Sans"/>
                <a:cs typeface="Open Sans"/>
                <a:sym typeface="Open Sans"/>
              </a:rPr>
              <a:t> teachers</a:t>
            </a:r>
            <a:endParaRPr sz="2700" b="1">
              <a:solidFill>
                <a:schemeClr val="accent4"/>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75"/>
        <p:cNvGrpSpPr/>
        <p:nvPr/>
      </p:nvGrpSpPr>
      <p:grpSpPr>
        <a:xfrm>
          <a:off x="0" y="0"/>
          <a:ext cx="0" cy="0"/>
          <a:chOff x="0" y="0"/>
          <a:chExt cx="0" cy="0"/>
        </a:xfrm>
      </p:grpSpPr>
      <p:sp>
        <p:nvSpPr>
          <p:cNvPr id="276" name="Google Shape;276;p33"/>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3"/>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3"/>
          <p:cNvSpPr txBox="1"/>
          <p:nvPr/>
        </p:nvSpPr>
        <p:spPr>
          <a:xfrm>
            <a:off x="3123975" y="257775"/>
            <a:ext cx="5460000" cy="5116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Allow adaptation: </a:t>
            </a:r>
            <a:br>
              <a:rPr lang="en" sz="3000" b="1">
                <a:solidFill>
                  <a:srgbClr val="004993"/>
                </a:solidFill>
                <a:latin typeface="Open Sans"/>
                <a:ea typeface="Open Sans"/>
                <a:cs typeface="Open Sans"/>
                <a:sym typeface="Open Sans"/>
              </a:rPr>
            </a:br>
            <a:r>
              <a:rPr lang="en" sz="3000">
                <a:solidFill>
                  <a:srgbClr val="004993"/>
                </a:solidFill>
                <a:latin typeface="Open Sans"/>
                <a:ea typeface="Open Sans"/>
                <a:cs typeface="Open Sans"/>
                <a:sym typeface="Open Sans"/>
              </a:rPr>
              <a:t>Teachers can (partially or totally) customise OER, creating the best course materials mixture for each learning experience, continually improving the quality of the OER.</a:t>
            </a:r>
            <a:endParaRPr sz="30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b="1">
              <a:solidFill>
                <a:srgbClr val="004993"/>
              </a:solidFill>
              <a:latin typeface="Open Sans"/>
              <a:ea typeface="Open Sans"/>
              <a:cs typeface="Open Sans"/>
              <a:sym typeface="Open Sans"/>
            </a:endParaRPr>
          </a:p>
          <a:p>
            <a:pPr marL="0" lvl="0" indent="0" algn="l" rtl="0">
              <a:lnSpc>
                <a:spcPct val="100000"/>
              </a:lnSpc>
              <a:spcBef>
                <a:spcPts val="0"/>
              </a:spcBef>
              <a:spcAft>
                <a:spcPts val="0"/>
              </a:spcAft>
              <a:buNone/>
            </a:pPr>
            <a:endParaRPr b="1">
              <a:solidFill>
                <a:srgbClr val="004993"/>
              </a:solidFill>
              <a:latin typeface="Open Sans"/>
              <a:ea typeface="Open Sans"/>
              <a:cs typeface="Open Sans"/>
              <a:sym typeface="Open Sans"/>
            </a:endParaRPr>
          </a:p>
          <a:p>
            <a:pPr marL="0" lvl="0" indent="0" algn="l" rtl="0">
              <a:lnSpc>
                <a:spcPct val="115000"/>
              </a:lnSpc>
              <a:spcBef>
                <a:spcPts val="1000"/>
              </a:spcBef>
              <a:spcAft>
                <a:spcPts val="0"/>
              </a:spcAft>
              <a:buNone/>
            </a:pPr>
            <a:endParaRPr>
              <a:solidFill>
                <a:srgbClr val="004993"/>
              </a:solidFill>
              <a:latin typeface="Open Sans"/>
              <a:ea typeface="Open Sans"/>
              <a:cs typeface="Open Sans"/>
              <a:sym typeface="Open Sans"/>
            </a:endParaRPr>
          </a:p>
          <a:p>
            <a:pPr marL="0" lvl="0" indent="0" algn="l" rtl="0">
              <a:spcBef>
                <a:spcPts val="0"/>
              </a:spcBef>
              <a:spcAft>
                <a:spcPts val="0"/>
              </a:spcAft>
              <a:buNone/>
            </a:pPr>
            <a:endParaRPr/>
          </a:p>
        </p:txBody>
      </p:sp>
      <p:cxnSp>
        <p:nvCxnSpPr>
          <p:cNvPr id="279" name="Google Shape;279;p33"/>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280" name="Google Shape;280;p33"/>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281" name="Google Shape;281;p33"/>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3"/>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a:t>
            </a:r>
            <a:r>
              <a:rPr lang="en" sz="2700" b="1">
                <a:solidFill>
                  <a:schemeClr val="accent4"/>
                </a:solidFill>
                <a:latin typeface="Open Sans"/>
                <a:ea typeface="Open Sans"/>
                <a:cs typeface="Open Sans"/>
                <a:sym typeface="Open Sans"/>
              </a:rPr>
              <a:t> teachers</a:t>
            </a:r>
            <a:endParaRPr sz="2700" b="1">
              <a:solidFill>
                <a:schemeClr val="accent4"/>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86"/>
        <p:cNvGrpSpPr/>
        <p:nvPr/>
      </p:nvGrpSpPr>
      <p:grpSpPr>
        <a:xfrm>
          <a:off x="0" y="0"/>
          <a:ext cx="0" cy="0"/>
          <a:chOff x="0" y="0"/>
          <a:chExt cx="0" cy="0"/>
        </a:xfrm>
      </p:grpSpPr>
      <p:sp>
        <p:nvSpPr>
          <p:cNvPr id="287" name="Google Shape;287;p34"/>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4"/>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4"/>
          <p:cNvSpPr txBox="1"/>
          <p:nvPr/>
        </p:nvSpPr>
        <p:spPr>
          <a:xfrm>
            <a:off x="3123975" y="257775"/>
            <a:ext cx="5460000" cy="4773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Ensure open pedagogies:</a:t>
            </a:r>
            <a:r>
              <a:rPr lang="en" sz="3000">
                <a:solidFill>
                  <a:srgbClr val="004993"/>
                </a:solidFill>
                <a:latin typeface="Open Sans"/>
                <a:ea typeface="Open Sans"/>
                <a:cs typeface="Open Sans"/>
                <a:sym typeface="Open Sans"/>
              </a:rPr>
              <a:t> With OER, students are deeply engaged in the educational process and in the creation of learning materials, essentially making them their own, with the teacher’s guidance.</a:t>
            </a:r>
            <a:endParaRPr sz="30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b="1">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a:solidFill>
                <a:srgbClr val="004993"/>
              </a:solidFill>
              <a:latin typeface="Open Sans"/>
              <a:ea typeface="Open Sans"/>
              <a:cs typeface="Open Sans"/>
              <a:sym typeface="Open Sans"/>
            </a:endParaRPr>
          </a:p>
          <a:p>
            <a:pPr marL="0" lvl="0" indent="0" algn="l" rtl="0">
              <a:spcBef>
                <a:spcPts val="0"/>
              </a:spcBef>
              <a:spcAft>
                <a:spcPts val="0"/>
              </a:spcAft>
              <a:buNone/>
            </a:pPr>
            <a:endParaRPr/>
          </a:p>
        </p:txBody>
      </p:sp>
      <p:cxnSp>
        <p:nvCxnSpPr>
          <p:cNvPr id="290" name="Google Shape;290;p34"/>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291" name="Google Shape;291;p34"/>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292" name="Google Shape;292;p34"/>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4"/>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a:t>
            </a:r>
            <a:r>
              <a:rPr lang="en" sz="2700" b="1">
                <a:solidFill>
                  <a:schemeClr val="accent4"/>
                </a:solidFill>
                <a:latin typeface="Open Sans"/>
                <a:ea typeface="Open Sans"/>
                <a:cs typeface="Open Sans"/>
                <a:sym typeface="Open Sans"/>
              </a:rPr>
              <a:t> teachers</a:t>
            </a:r>
            <a:endParaRPr sz="2700" b="1">
              <a:solidFill>
                <a:schemeClr val="accent4"/>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97"/>
        <p:cNvGrpSpPr/>
        <p:nvPr/>
      </p:nvGrpSpPr>
      <p:grpSpPr>
        <a:xfrm>
          <a:off x="0" y="0"/>
          <a:ext cx="0" cy="0"/>
          <a:chOff x="0" y="0"/>
          <a:chExt cx="0" cy="0"/>
        </a:xfrm>
      </p:grpSpPr>
      <p:sp>
        <p:nvSpPr>
          <p:cNvPr id="298" name="Google Shape;298;p35"/>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5"/>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5"/>
          <p:cNvSpPr txBox="1"/>
          <p:nvPr/>
        </p:nvSpPr>
        <p:spPr>
          <a:xfrm>
            <a:off x="3123975" y="815800"/>
            <a:ext cx="5460000" cy="332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Increase reputation:</a:t>
            </a:r>
            <a:r>
              <a:rPr lang="en" sz="3000">
                <a:solidFill>
                  <a:srgbClr val="004993"/>
                </a:solidFill>
                <a:latin typeface="Open Sans"/>
                <a:ea typeface="Open Sans"/>
                <a:cs typeface="Open Sans"/>
                <a:sym typeface="Open Sans"/>
              </a:rPr>
              <a:t> </a:t>
            </a:r>
            <a:br>
              <a:rPr lang="en" sz="30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Quality OER increase the reputation of the teacher at local and global levels, offering at the same time new opportunities to collaborate with colleagues around the world.</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2400">
                <a:solidFill>
                  <a:srgbClr val="004993"/>
                </a:solidFill>
                <a:latin typeface="Open Sans"/>
                <a:ea typeface="Open Sans"/>
                <a:cs typeface="Open Sans"/>
                <a:sym typeface="Open Sans"/>
              </a:rPr>
              <a:t> </a:t>
            </a:r>
            <a:endParaRPr sz="2400" b="1">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None/>
            </a:pPr>
            <a:endParaRPr>
              <a:solidFill>
                <a:srgbClr val="004993"/>
              </a:solidFill>
              <a:latin typeface="Open Sans"/>
              <a:ea typeface="Open Sans"/>
              <a:cs typeface="Open Sans"/>
              <a:sym typeface="Open Sans"/>
            </a:endParaRPr>
          </a:p>
          <a:p>
            <a:pPr marL="0" lvl="0" indent="0" algn="l" rtl="0">
              <a:spcBef>
                <a:spcPts val="0"/>
              </a:spcBef>
              <a:spcAft>
                <a:spcPts val="0"/>
              </a:spcAft>
              <a:buNone/>
            </a:pPr>
            <a:endParaRPr/>
          </a:p>
        </p:txBody>
      </p:sp>
      <p:cxnSp>
        <p:nvCxnSpPr>
          <p:cNvPr id="301" name="Google Shape;301;p35"/>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302" name="Google Shape;302;p35"/>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303" name="Google Shape;303;p35"/>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5"/>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a:t>
            </a:r>
            <a:r>
              <a:rPr lang="en" sz="2700" b="1">
                <a:solidFill>
                  <a:schemeClr val="accent4"/>
                </a:solidFill>
                <a:latin typeface="Open Sans"/>
                <a:ea typeface="Open Sans"/>
                <a:cs typeface="Open Sans"/>
                <a:sym typeface="Open Sans"/>
              </a:rPr>
              <a:t> teachers</a:t>
            </a:r>
            <a:endParaRPr sz="2700" b="1">
              <a:solidFill>
                <a:schemeClr val="accent4"/>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308"/>
        <p:cNvGrpSpPr/>
        <p:nvPr/>
      </p:nvGrpSpPr>
      <p:grpSpPr>
        <a:xfrm>
          <a:off x="0" y="0"/>
          <a:ext cx="0" cy="0"/>
          <a:chOff x="0" y="0"/>
          <a:chExt cx="0" cy="0"/>
        </a:xfrm>
      </p:grpSpPr>
      <p:sp>
        <p:nvSpPr>
          <p:cNvPr id="309" name="Google Shape;309;p36"/>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6"/>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6"/>
          <p:cNvSpPr txBox="1"/>
          <p:nvPr/>
        </p:nvSpPr>
        <p:spPr>
          <a:xfrm>
            <a:off x="3214225" y="1245375"/>
            <a:ext cx="4798500" cy="33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Reduce workload: </a:t>
            </a:r>
            <a:br>
              <a:rPr lang="en" sz="3000" b="1">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Teachers do not have to reinvent the wheel every time, but can re-use what is already there. </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b="1">
              <a:solidFill>
                <a:srgbClr val="004993"/>
              </a:solidFill>
              <a:latin typeface="Open Sans"/>
              <a:ea typeface="Open Sans"/>
              <a:cs typeface="Open Sans"/>
              <a:sym typeface="Open Sans"/>
            </a:endParaRPr>
          </a:p>
          <a:p>
            <a:pPr marL="0" lvl="0" indent="0" algn="l" rtl="0">
              <a:lnSpc>
                <a:spcPct val="100000"/>
              </a:lnSpc>
              <a:spcBef>
                <a:spcPts val="0"/>
              </a:spcBef>
              <a:spcAft>
                <a:spcPts val="0"/>
              </a:spcAft>
              <a:buNone/>
            </a:pPr>
            <a:endParaRPr b="1">
              <a:solidFill>
                <a:srgbClr val="004993"/>
              </a:solidFill>
              <a:latin typeface="Open Sans"/>
              <a:ea typeface="Open Sans"/>
              <a:cs typeface="Open Sans"/>
              <a:sym typeface="Open Sans"/>
            </a:endParaRPr>
          </a:p>
          <a:p>
            <a:pPr marL="0" lvl="0" indent="0" algn="l" rtl="0">
              <a:lnSpc>
                <a:spcPct val="115000"/>
              </a:lnSpc>
              <a:spcBef>
                <a:spcPts val="1000"/>
              </a:spcBef>
              <a:spcAft>
                <a:spcPts val="0"/>
              </a:spcAft>
              <a:buNone/>
            </a:pPr>
            <a:endParaRPr>
              <a:solidFill>
                <a:srgbClr val="004993"/>
              </a:solidFill>
              <a:latin typeface="Open Sans"/>
              <a:ea typeface="Open Sans"/>
              <a:cs typeface="Open Sans"/>
              <a:sym typeface="Open Sans"/>
            </a:endParaRPr>
          </a:p>
          <a:p>
            <a:pPr marL="0" lvl="0" indent="0" algn="l" rtl="0">
              <a:spcBef>
                <a:spcPts val="0"/>
              </a:spcBef>
              <a:spcAft>
                <a:spcPts val="0"/>
              </a:spcAft>
              <a:buNone/>
            </a:pPr>
            <a:endParaRPr/>
          </a:p>
        </p:txBody>
      </p:sp>
      <p:cxnSp>
        <p:nvCxnSpPr>
          <p:cNvPr id="312" name="Google Shape;312;p36"/>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313" name="Google Shape;313;p36"/>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314" name="Google Shape;314;p36"/>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6"/>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a:t>
            </a:r>
            <a:r>
              <a:rPr lang="en" sz="2700" b="1">
                <a:solidFill>
                  <a:schemeClr val="accent4"/>
                </a:solidFill>
                <a:latin typeface="Open Sans"/>
                <a:ea typeface="Open Sans"/>
                <a:cs typeface="Open Sans"/>
                <a:sym typeface="Open Sans"/>
              </a:rPr>
              <a:t> teachers</a:t>
            </a:r>
            <a:endParaRPr sz="2700" b="1">
              <a:solidFill>
                <a:schemeClr val="accent4"/>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319"/>
        <p:cNvGrpSpPr/>
        <p:nvPr/>
      </p:nvGrpSpPr>
      <p:grpSpPr>
        <a:xfrm>
          <a:off x="0" y="0"/>
          <a:ext cx="0" cy="0"/>
          <a:chOff x="0" y="0"/>
          <a:chExt cx="0" cy="0"/>
        </a:xfrm>
      </p:grpSpPr>
      <p:sp>
        <p:nvSpPr>
          <p:cNvPr id="320" name="Google Shape;320;p37"/>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7"/>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7"/>
          <p:cNvSpPr txBox="1"/>
          <p:nvPr/>
        </p:nvSpPr>
        <p:spPr>
          <a:xfrm>
            <a:off x="3238350" y="1691900"/>
            <a:ext cx="5460000" cy="1822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Inspire:</a:t>
            </a:r>
            <a:r>
              <a:rPr lang="en" sz="3000">
                <a:solidFill>
                  <a:srgbClr val="004993"/>
                </a:solidFill>
                <a:latin typeface="Open Sans"/>
                <a:ea typeface="Open Sans"/>
                <a:cs typeface="Open Sans"/>
                <a:sym typeface="Open Sans"/>
              </a:rPr>
              <a:t> </a:t>
            </a:r>
            <a:br>
              <a:rPr lang="en" sz="3000">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are a way to get new ideas.</a:t>
            </a:r>
            <a:endParaRPr sz="2400" b="1">
              <a:solidFill>
                <a:srgbClr val="004993"/>
              </a:solidFill>
              <a:latin typeface="Open Sans"/>
              <a:ea typeface="Open Sans"/>
              <a:cs typeface="Open Sans"/>
              <a:sym typeface="Open Sans"/>
            </a:endParaRPr>
          </a:p>
          <a:p>
            <a:pPr marL="0" lvl="0" indent="0" algn="l" rtl="0">
              <a:lnSpc>
                <a:spcPct val="100000"/>
              </a:lnSpc>
              <a:spcBef>
                <a:spcPts val="0"/>
              </a:spcBef>
              <a:spcAft>
                <a:spcPts val="0"/>
              </a:spcAft>
              <a:buNone/>
            </a:pPr>
            <a:endParaRPr b="1">
              <a:solidFill>
                <a:srgbClr val="004993"/>
              </a:solidFill>
              <a:latin typeface="Open Sans"/>
              <a:ea typeface="Open Sans"/>
              <a:cs typeface="Open Sans"/>
              <a:sym typeface="Open Sans"/>
            </a:endParaRPr>
          </a:p>
          <a:p>
            <a:pPr marL="0" lvl="0" indent="0" algn="l" rtl="0">
              <a:lnSpc>
                <a:spcPct val="115000"/>
              </a:lnSpc>
              <a:spcBef>
                <a:spcPts val="1000"/>
              </a:spcBef>
              <a:spcAft>
                <a:spcPts val="0"/>
              </a:spcAft>
              <a:buNone/>
            </a:pPr>
            <a:endParaRPr>
              <a:solidFill>
                <a:srgbClr val="004993"/>
              </a:solidFill>
              <a:latin typeface="Open Sans"/>
              <a:ea typeface="Open Sans"/>
              <a:cs typeface="Open Sans"/>
              <a:sym typeface="Open Sans"/>
            </a:endParaRPr>
          </a:p>
          <a:p>
            <a:pPr marL="0" lvl="0" indent="0" algn="l" rtl="0">
              <a:spcBef>
                <a:spcPts val="0"/>
              </a:spcBef>
              <a:spcAft>
                <a:spcPts val="0"/>
              </a:spcAft>
              <a:buNone/>
            </a:pPr>
            <a:endParaRPr/>
          </a:p>
        </p:txBody>
      </p:sp>
      <p:cxnSp>
        <p:nvCxnSpPr>
          <p:cNvPr id="323" name="Google Shape;323;p37"/>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324" name="Google Shape;324;p37"/>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325" name="Google Shape;325;p37"/>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7"/>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a:t>
            </a:r>
            <a:r>
              <a:rPr lang="en" sz="2700" b="1">
                <a:solidFill>
                  <a:schemeClr val="accent4"/>
                </a:solidFill>
                <a:latin typeface="Open Sans"/>
                <a:ea typeface="Open Sans"/>
                <a:cs typeface="Open Sans"/>
                <a:sym typeface="Open Sans"/>
              </a:rPr>
              <a:t> teachers</a:t>
            </a:r>
            <a:endParaRPr sz="2700" b="1">
              <a:solidFill>
                <a:schemeClr val="accent4"/>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330"/>
        <p:cNvGrpSpPr/>
        <p:nvPr/>
      </p:nvGrpSpPr>
      <p:grpSpPr>
        <a:xfrm>
          <a:off x="0" y="0"/>
          <a:ext cx="0" cy="0"/>
          <a:chOff x="0" y="0"/>
          <a:chExt cx="0" cy="0"/>
        </a:xfrm>
      </p:grpSpPr>
      <p:sp>
        <p:nvSpPr>
          <p:cNvPr id="331" name="Google Shape;331;p38"/>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8"/>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8"/>
          <p:cNvSpPr txBox="1"/>
          <p:nvPr/>
        </p:nvSpPr>
        <p:spPr>
          <a:xfrm>
            <a:off x="3123975" y="257775"/>
            <a:ext cx="5460000" cy="3869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Foster active approaches: </a:t>
            </a:r>
            <a:r>
              <a:rPr lang="en">
                <a:solidFill>
                  <a:srgbClr val="004993"/>
                </a:solidFill>
                <a:latin typeface="Open Sans"/>
                <a:ea typeface="Open Sans"/>
                <a:cs typeface="Open Sans"/>
                <a:sym typeface="Open Sans"/>
              </a:rPr>
              <a:t>Teachers can design diverse hands-on strategies to support learning-by-doing experiences based on remixing/adapting OER.</a:t>
            </a: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Foster collaboration:</a:t>
            </a:r>
            <a:r>
              <a:rPr lang="en">
                <a:solidFill>
                  <a:srgbClr val="004993"/>
                </a:solidFill>
                <a:latin typeface="Open Sans"/>
                <a:ea typeface="Open Sans"/>
                <a:cs typeface="Open Sans"/>
                <a:sym typeface="Open Sans"/>
              </a:rPr>
              <a:t> Peer-to-peer feedback, student collaboration, and expert involvement are magnified and they enrich the teachers, thanks to the process enforced by </a:t>
            </a:r>
            <a:br>
              <a:rPr lang="en">
                <a:solidFill>
                  <a:srgbClr val="004993"/>
                </a:solidFill>
                <a:latin typeface="Open Sans"/>
                <a:ea typeface="Open Sans"/>
                <a:cs typeface="Open Sans"/>
                <a:sym typeface="Open Sans"/>
              </a:rPr>
            </a:br>
            <a:r>
              <a:rPr lang="en">
                <a:solidFill>
                  <a:srgbClr val="004993"/>
                </a:solidFill>
                <a:latin typeface="Open Sans"/>
                <a:ea typeface="Open Sans"/>
                <a:cs typeface="Open Sans"/>
                <a:sym typeface="Open Sans"/>
              </a:rPr>
              <a:t>open licences.</a:t>
            </a: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Support innovation:</a:t>
            </a:r>
            <a:r>
              <a:rPr lang="en">
                <a:solidFill>
                  <a:srgbClr val="004993"/>
                </a:solidFill>
                <a:latin typeface="Open Sans"/>
                <a:ea typeface="Open Sans"/>
                <a:cs typeface="Open Sans"/>
                <a:sym typeface="Open Sans"/>
              </a:rPr>
              <a:t> OER offer opportunities to enhance the quality of teaching and learning materials, allowing others to build upon them and to provide constructive feedback.</a:t>
            </a: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Ensure legacy:</a:t>
            </a:r>
            <a:r>
              <a:rPr lang="en">
                <a:solidFill>
                  <a:srgbClr val="004993"/>
                </a:solidFill>
                <a:latin typeface="Open Sans"/>
                <a:ea typeface="Open Sans"/>
                <a:cs typeface="Open Sans"/>
                <a:sym typeface="Open Sans"/>
              </a:rPr>
              <a:t> The process of reuse ignited by OER continues even after retirement.</a:t>
            </a:r>
            <a:endParaRPr/>
          </a:p>
        </p:txBody>
      </p:sp>
      <p:cxnSp>
        <p:nvCxnSpPr>
          <p:cNvPr id="334" name="Google Shape;334;p38"/>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335" name="Google Shape;335;p38"/>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336" name="Google Shape;336;p38"/>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8"/>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a:t>
            </a:r>
            <a:r>
              <a:rPr lang="en" sz="2700" b="1">
                <a:solidFill>
                  <a:schemeClr val="accent4"/>
                </a:solidFill>
                <a:latin typeface="Open Sans"/>
                <a:ea typeface="Open Sans"/>
                <a:cs typeface="Open Sans"/>
                <a:sym typeface="Open Sans"/>
              </a:rPr>
              <a:t> teachers</a:t>
            </a:r>
            <a:endParaRPr sz="2700" b="1">
              <a:solidFill>
                <a:schemeClr val="accent4"/>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341"/>
        <p:cNvGrpSpPr/>
        <p:nvPr/>
      </p:nvGrpSpPr>
      <p:grpSpPr>
        <a:xfrm>
          <a:off x="0" y="0"/>
          <a:ext cx="0" cy="0"/>
          <a:chOff x="0" y="0"/>
          <a:chExt cx="0" cy="0"/>
        </a:xfrm>
      </p:grpSpPr>
      <p:sp>
        <p:nvSpPr>
          <p:cNvPr id="342" name="Google Shape;342;p39"/>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9"/>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9"/>
          <p:cNvSpPr txBox="1"/>
          <p:nvPr/>
        </p:nvSpPr>
        <p:spPr>
          <a:xfrm>
            <a:off x="3140925" y="630625"/>
            <a:ext cx="5460000" cy="4464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Expand choices:</a:t>
            </a:r>
            <a:r>
              <a:rPr lang="en">
                <a:solidFill>
                  <a:srgbClr val="004993"/>
                </a:solidFill>
                <a:latin typeface="Open Sans"/>
                <a:ea typeface="Open Sans"/>
                <a:cs typeface="Open Sans"/>
                <a:sym typeface="Open Sans"/>
              </a:rPr>
              <a:t> OER textbooks enlarge teachers’ resources and can guarantee the same high level of quality as traditional textbooks.  </a:t>
            </a: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Enhance academic freedom: </a:t>
            </a:r>
            <a:r>
              <a:rPr lang="en">
                <a:solidFill>
                  <a:srgbClr val="004993"/>
                </a:solidFill>
                <a:latin typeface="Open Sans"/>
                <a:ea typeface="Open Sans"/>
                <a:cs typeface="Open Sans"/>
                <a:sym typeface="Open Sans"/>
              </a:rPr>
              <a:t>Open licences on OER allow faculty to regularly modify and update the learning resources for their courses.</a:t>
            </a: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Showcase innovation and creativity: </a:t>
            </a:r>
            <a:r>
              <a:rPr lang="en">
                <a:solidFill>
                  <a:srgbClr val="004993"/>
                </a:solidFill>
                <a:latin typeface="Open Sans"/>
                <a:ea typeface="Open Sans"/>
                <a:cs typeface="Open Sans"/>
                <a:sym typeface="Open Sans"/>
              </a:rPr>
              <a:t>Creativity of the faculty can impress potential students and sponsors. This will help increase student enrollment for certain courses and increase the value of individual teachers.</a:t>
            </a:r>
            <a:endParaRPr>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sz="16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b="1">
              <a:solidFill>
                <a:srgbClr val="004993"/>
              </a:solidFill>
              <a:latin typeface="Open Sans"/>
              <a:ea typeface="Open Sans"/>
              <a:cs typeface="Open Sans"/>
              <a:sym typeface="Open Sans"/>
            </a:endParaRPr>
          </a:p>
          <a:p>
            <a:pPr marL="0" lvl="0" indent="0" algn="l" rtl="0">
              <a:lnSpc>
                <a:spcPct val="100000"/>
              </a:lnSpc>
              <a:spcBef>
                <a:spcPts val="0"/>
              </a:spcBef>
              <a:spcAft>
                <a:spcPts val="0"/>
              </a:spcAft>
              <a:buNone/>
            </a:pPr>
            <a:endParaRPr b="1">
              <a:solidFill>
                <a:srgbClr val="004993"/>
              </a:solidFill>
              <a:latin typeface="Open Sans"/>
              <a:ea typeface="Open Sans"/>
              <a:cs typeface="Open Sans"/>
              <a:sym typeface="Open Sans"/>
            </a:endParaRPr>
          </a:p>
          <a:p>
            <a:pPr marL="0" lvl="0" indent="0" algn="l" rtl="0">
              <a:lnSpc>
                <a:spcPct val="115000"/>
              </a:lnSpc>
              <a:spcBef>
                <a:spcPts val="1000"/>
              </a:spcBef>
              <a:spcAft>
                <a:spcPts val="0"/>
              </a:spcAft>
              <a:buNone/>
            </a:pPr>
            <a:endParaRPr>
              <a:solidFill>
                <a:srgbClr val="004993"/>
              </a:solidFill>
              <a:latin typeface="Open Sans"/>
              <a:ea typeface="Open Sans"/>
              <a:cs typeface="Open Sans"/>
              <a:sym typeface="Open Sans"/>
            </a:endParaRPr>
          </a:p>
          <a:p>
            <a:pPr marL="0" lvl="0" indent="0" algn="l" rtl="0">
              <a:spcBef>
                <a:spcPts val="0"/>
              </a:spcBef>
              <a:spcAft>
                <a:spcPts val="0"/>
              </a:spcAft>
              <a:buNone/>
            </a:pPr>
            <a:endParaRPr/>
          </a:p>
        </p:txBody>
      </p:sp>
      <p:cxnSp>
        <p:nvCxnSpPr>
          <p:cNvPr id="345" name="Google Shape;345;p39"/>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346" name="Google Shape;346;p39"/>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347" name="Google Shape;347;p39"/>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9"/>
          <p:cNvSpPr txBox="1"/>
          <p:nvPr/>
        </p:nvSpPr>
        <p:spPr>
          <a:xfrm>
            <a:off x="232200" y="1505375"/>
            <a:ext cx="23319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for</a:t>
            </a:r>
            <a:r>
              <a:rPr lang="en" sz="2700" b="1">
                <a:solidFill>
                  <a:schemeClr val="accent4"/>
                </a:solidFill>
                <a:latin typeface="Open Sans"/>
                <a:ea typeface="Open Sans"/>
                <a:cs typeface="Open Sans"/>
                <a:sym typeface="Open Sans"/>
              </a:rPr>
              <a:t> teachers</a:t>
            </a:r>
            <a:endParaRPr sz="2700" b="1">
              <a:solidFill>
                <a:schemeClr val="accent4"/>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45BEDF"/>
        </a:solidFill>
        <a:effectLst/>
      </p:bgPr>
    </p:bg>
    <p:spTree>
      <p:nvGrpSpPr>
        <p:cNvPr id="1" name="Shape 352"/>
        <p:cNvGrpSpPr/>
        <p:nvPr/>
      </p:nvGrpSpPr>
      <p:grpSpPr>
        <a:xfrm>
          <a:off x="0" y="0"/>
          <a:ext cx="0" cy="0"/>
          <a:chOff x="0" y="0"/>
          <a:chExt cx="0" cy="0"/>
        </a:xfrm>
      </p:grpSpPr>
      <p:sp>
        <p:nvSpPr>
          <p:cNvPr id="353" name="Google Shape;353;p40"/>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40"/>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40"/>
          <p:cNvSpPr txBox="1"/>
          <p:nvPr/>
        </p:nvSpPr>
        <p:spPr>
          <a:xfrm>
            <a:off x="3202900" y="177100"/>
            <a:ext cx="5865000" cy="4155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Promote economies of scale:</a:t>
            </a:r>
            <a:r>
              <a:rPr lang="en">
                <a:solidFill>
                  <a:srgbClr val="004993"/>
                </a:solidFill>
                <a:latin typeface="Open Sans"/>
                <a:ea typeface="Open Sans"/>
                <a:cs typeface="Open Sans"/>
                <a:sym typeface="Open Sans"/>
              </a:rPr>
              <a:t> </a:t>
            </a:r>
            <a:r>
              <a:rPr lang="en">
                <a:solidFill>
                  <a:schemeClr val="lt1"/>
                </a:solidFill>
                <a:latin typeface="Open Sans"/>
                <a:ea typeface="Open Sans"/>
                <a:cs typeface="Open Sans"/>
                <a:sym typeface="Open Sans"/>
              </a:rPr>
              <a:t>OER are free online, can be printed, be saved, and are easily updated. Instead of purchasing textbooks, resources can be redirected toward technology, improving instruction, or reducing debt.</a:t>
            </a:r>
            <a:endParaRPr>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Support faculty development:</a:t>
            </a:r>
            <a:r>
              <a:rPr lang="en">
                <a:solidFill>
                  <a:srgbClr val="004993"/>
                </a:solidFill>
                <a:latin typeface="Open Sans"/>
                <a:ea typeface="Open Sans"/>
                <a:cs typeface="Open Sans"/>
                <a:sym typeface="Open Sans"/>
              </a:rPr>
              <a:t> </a:t>
            </a:r>
            <a:r>
              <a:rPr lang="en">
                <a:solidFill>
                  <a:schemeClr val="lt1"/>
                </a:solidFill>
                <a:latin typeface="Open Sans"/>
                <a:ea typeface="Open Sans"/>
                <a:cs typeface="Open Sans"/>
                <a:sym typeface="Open Sans"/>
              </a:rPr>
              <a:t>Enhanced access and use of OER and peer-to-peer learning between inter-institutional faculty members improve the quality of educational materials.</a:t>
            </a:r>
            <a:endParaRPr>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Make the most of public investments: </a:t>
            </a:r>
            <a:r>
              <a:rPr lang="en">
                <a:solidFill>
                  <a:schemeClr val="lt1"/>
                </a:solidFill>
                <a:latin typeface="Open Sans"/>
                <a:ea typeface="Open Sans"/>
                <a:cs typeface="Open Sans"/>
                <a:sym typeface="Open Sans"/>
              </a:rPr>
              <a:t>Resources coming from public funding are used to create public knowledge and shared through multiple institutions at reduced additional cost.</a:t>
            </a:r>
            <a:endParaRPr>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Support self-promotion:</a:t>
            </a:r>
            <a:r>
              <a:rPr lang="en">
                <a:solidFill>
                  <a:srgbClr val="004993"/>
                </a:solidFill>
                <a:latin typeface="Open Sans"/>
                <a:ea typeface="Open Sans"/>
                <a:cs typeface="Open Sans"/>
                <a:sym typeface="Open Sans"/>
              </a:rPr>
              <a:t> </a:t>
            </a:r>
            <a:r>
              <a:rPr lang="en">
                <a:solidFill>
                  <a:schemeClr val="lt1"/>
                </a:solidFill>
                <a:latin typeface="Open Sans"/>
                <a:ea typeface="Open Sans"/>
                <a:cs typeface="Open Sans"/>
                <a:sym typeface="Open Sans"/>
              </a:rPr>
              <a:t>The public image of the institution can largely benefit from its shared and reused quality OER.</a:t>
            </a:r>
            <a:endParaRPr>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2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b="1">
                <a:solidFill>
                  <a:srgbClr val="004993"/>
                </a:solidFill>
                <a:latin typeface="Open Sans"/>
                <a:ea typeface="Open Sans"/>
                <a:cs typeface="Open Sans"/>
                <a:sym typeface="Open Sans"/>
              </a:rPr>
              <a:t>Support international collaboration: </a:t>
            </a:r>
            <a:r>
              <a:rPr lang="en">
                <a:solidFill>
                  <a:schemeClr val="lt1"/>
                </a:solidFill>
                <a:latin typeface="Open Sans"/>
                <a:ea typeface="Open Sans"/>
                <a:cs typeface="Open Sans"/>
                <a:sym typeface="Open Sans"/>
              </a:rPr>
              <a:t>Working with OER increases the institution’s visibility, improves its reputation at the international level through active collaboration with other institutions globally.  </a:t>
            </a:r>
            <a:endParaRPr b="1">
              <a:solidFill>
                <a:schemeClr val="lt1"/>
              </a:solidFill>
              <a:latin typeface="Open Sans"/>
              <a:ea typeface="Open Sans"/>
              <a:cs typeface="Open Sans"/>
              <a:sym typeface="Open Sans"/>
            </a:endParaRPr>
          </a:p>
        </p:txBody>
      </p:sp>
      <p:cxnSp>
        <p:nvCxnSpPr>
          <p:cNvPr id="356" name="Google Shape;356;p40"/>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357" name="Google Shape;357;p40"/>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358" name="Google Shape;358;p40"/>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40"/>
          <p:cNvSpPr txBox="1"/>
          <p:nvPr/>
        </p:nvSpPr>
        <p:spPr>
          <a:xfrm>
            <a:off x="287875" y="1505375"/>
            <a:ext cx="25251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for </a:t>
            </a:r>
            <a:r>
              <a:rPr lang="en" sz="2700" b="1">
                <a:solidFill>
                  <a:srgbClr val="45BEDF"/>
                </a:solidFill>
                <a:latin typeface="Open Sans"/>
                <a:ea typeface="Open Sans"/>
                <a:cs typeface="Open Sans"/>
                <a:sym typeface="Open Sans"/>
              </a:rPr>
              <a:t>institutions</a:t>
            </a:r>
            <a:endParaRPr sz="2700" b="1">
              <a:solidFill>
                <a:srgbClr val="45BEDF"/>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45BEDF"/>
        </a:solidFill>
        <a:effectLst/>
      </p:bgPr>
    </p:bg>
    <p:spTree>
      <p:nvGrpSpPr>
        <p:cNvPr id="1" name="Shape 363"/>
        <p:cNvGrpSpPr/>
        <p:nvPr/>
      </p:nvGrpSpPr>
      <p:grpSpPr>
        <a:xfrm>
          <a:off x="0" y="0"/>
          <a:ext cx="0" cy="0"/>
          <a:chOff x="0" y="0"/>
          <a:chExt cx="0" cy="0"/>
        </a:xfrm>
      </p:grpSpPr>
      <p:sp>
        <p:nvSpPr>
          <p:cNvPr id="364" name="Google Shape;364;p41"/>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41"/>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41"/>
          <p:cNvSpPr txBox="1"/>
          <p:nvPr/>
        </p:nvSpPr>
        <p:spPr>
          <a:xfrm>
            <a:off x="3202900" y="301450"/>
            <a:ext cx="5292300" cy="4263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Promote economies </a:t>
            </a:r>
            <a:br>
              <a:rPr lang="en" sz="3000" b="1">
                <a:solidFill>
                  <a:srgbClr val="004993"/>
                </a:solidFill>
                <a:latin typeface="Open Sans"/>
                <a:ea typeface="Open Sans"/>
                <a:cs typeface="Open Sans"/>
                <a:sym typeface="Open Sans"/>
              </a:rPr>
            </a:br>
            <a:r>
              <a:rPr lang="en" sz="3000" b="1">
                <a:solidFill>
                  <a:srgbClr val="004993"/>
                </a:solidFill>
                <a:latin typeface="Open Sans"/>
                <a:ea typeface="Open Sans"/>
                <a:cs typeface="Open Sans"/>
                <a:sym typeface="Open Sans"/>
              </a:rPr>
              <a:t>of scale:</a:t>
            </a:r>
            <a:r>
              <a:rPr lang="en" sz="3000">
                <a:solidFill>
                  <a:srgbClr val="004993"/>
                </a:solidFill>
                <a:latin typeface="Open Sans"/>
                <a:ea typeface="Open Sans"/>
                <a:cs typeface="Open Sans"/>
                <a:sym typeface="Open Sans"/>
              </a:rPr>
              <a:t> </a:t>
            </a:r>
            <a:br>
              <a:rPr lang="en" sz="3000">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OER are free online, affordable in print, can be saved forever, and are easily updated. Resources that would otherwise go to purchasing textbooks can be redirected toward technology, improving instruction, or reducing debt.</a:t>
            </a:r>
            <a:endParaRPr sz="240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b="1">
              <a:solidFill>
                <a:srgbClr val="004993"/>
              </a:solidFill>
              <a:latin typeface="Open Sans"/>
              <a:ea typeface="Open Sans"/>
              <a:cs typeface="Open Sans"/>
              <a:sym typeface="Open Sans"/>
            </a:endParaRPr>
          </a:p>
        </p:txBody>
      </p:sp>
      <p:cxnSp>
        <p:nvCxnSpPr>
          <p:cNvPr id="367" name="Google Shape;367;p41"/>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368" name="Google Shape;368;p41"/>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369" name="Google Shape;369;p41"/>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41"/>
          <p:cNvSpPr txBox="1"/>
          <p:nvPr/>
        </p:nvSpPr>
        <p:spPr>
          <a:xfrm>
            <a:off x="287875" y="1505375"/>
            <a:ext cx="25251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for </a:t>
            </a:r>
            <a:r>
              <a:rPr lang="en" sz="2700" b="1">
                <a:solidFill>
                  <a:srgbClr val="45BEDF"/>
                </a:solidFill>
                <a:latin typeface="Open Sans"/>
                <a:ea typeface="Open Sans"/>
                <a:cs typeface="Open Sans"/>
                <a:sym typeface="Open Sans"/>
              </a:rPr>
              <a:t>institutions</a:t>
            </a:r>
            <a:endParaRPr sz="2700" b="1">
              <a:solidFill>
                <a:srgbClr val="45BEDF"/>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71"/>
        <p:cNvGrpSpPr/>
        <p:nvPr/>
      </p:nvGrpSpPr>
      <p:grpSpPr>
        <a:xfrm>
          <a:off x="0" y="0"/>
          <a:ext cx="0" cy="0"/>
          <a:chOff x="0" y="0"/>
          <a:chExt cx="0" cy="0"/>
        </a:xfrm>
      </p:grpSpPr>
      <p:sp>
        <p:nvSpPr>
          <p:cNvPr id="72" name="Google Shape;72;p15"/>
          <p:cNvSpPr txBox="1"/>
          <p:nvPr/>
        </p:nvSpPr>
        <p:spPr>
          <a:xfrm>
            <a:off x="3897500" y="1214075"/>
            <a:ext cx="2187900" cy="226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500" b="1">
                <a:solidFill>
                  <a:srgbClr val="004993"/>
                </a:solidFill>
                <a:latin typeface="Open Sans"/>
                <a:ea typeface="Open Sans"/>
                <a:cs typeface="Open Sans"/>
                <a:sym typeface="Open Sans"/>
              </a:rPr>
              <a:t>What </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are </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OER?</a:t>
            </a:r>
            <a:endParaRPr sz="4600" b="1">
              <a:solidFill>
                <a:srgbClr val="004993"/>
              </a:solidFill>
              <a:latin typeface="Open Sans"/>
              <a:ea typeface="Open Sans"/>
              <a:cs typeface="Open Sans"/>
              <a:sym typeface="Open Sans"/>
            </a:endParaRPr>
          </a:p>
        </p:txBody>
      </p:sp>
      <p:sp>
        <p:nvSpPr>
          <p:cNvPr id="73" name="Google Shape;73;p15"/>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4" name="Google Shape;74;p15"/>
          <p:cNvPicPr preferRelativeResize="0"/>
          <p:nvPr/>
        </p:nvPicPr>
        <p:blipFill>
          <a:blip r:embed="rId3">
            <a:alphaModFix/>
          </a:blip>
          <a:stretch>
            <a:fillRect/>
          </a:stretch>
        </p:blipFill>
        <p:spPr>
          <a:xfrm>
            <a:off x="817575" y="1370375"/>
            <a:ext cx="2568609" cy="1950000"/>
          </a:xfrm>
          <a:prstGeom prst="rect">
            <a:avLst/>
          </a:prstGeom>
          <a:noFill/>
          <a:ln>
            <a:noFill/>
          </a:ln>
        </p:spPr>
      </p:pic>
      <p:sp>
        <p:nvSpPr>
          <p:cNvPr id="75" name="Google Shape;75;p15"/>
          <p:cNvSpPr txBox="1"/>
          <p:nvPr/>
        </p:nvSpPr>
        <p:spPr>
          <a:xfrm>
            <a:off x="1316037" y="1575312"/>
            <a:ext cx="3934800" cy="10314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3200" b="1">
                <a:solidFill>
                  <a:srgbClr val="FFFFFF"/>
                </a:solidFill>
                <a:latin typeface="Open Sans"/>
                <a:ea typeface="Open Sans"/>
                <a:cs typeface="Open Sans"/>
                <a:sym typeface="Open Sans"/>
              </a:rPr>
              <a:t>OER</a:t>
            </a:r>
            <a:endParaRPr sz="3200" b="1">
              <a:solidFill>
                <a:srgbClr val="FFFFFF"/>
              </a:solidFill>
              <a:latin typeface="Open Sans"/>
              <a:ea typeface="Open Sans"/>
              <a:cs typeface="Open Sans"/>
              <a:sym typeface="Open Sans"/>
            </a:endParaRPr>
          </a:p>
          <a:p>
            <a:pPr marL="0" lvl="0" indent="0" algn="l" rtl="0">
              <a:lnSpc>
                <a:spcPct val="100000"/>
              </a:lnSpc>
              <a:spcBef>
                <a:spcPts val="0"/>
              </a:spcBef>
              <a:spcAft>
                <a:spcPts val="0"/>
              </a:spcAft>
              <a:buNone/>
            </a:pPr>
            <a:r>
              <a:rPr lang="en" sz="2300">
                <a:solidFill>
                  <a:srgbClr val="FFFFFF"/>
                </a:solidFill>
                <a:latin typeface="Open Sans"/>
                <a:ea typeface="Open Sans"/>
                <a:cs typeface="Open Sans"/>
                <a:sym typeface="Open Sans"/>
              </a:rPr>
              <a:t>BASIC</a:t>
            </a:r>
            <a:endParaRPr sz="2300">
              <a:solidFill>
                <a:srgbClr val="FFFFFF"/>
              </a:solidFill>
              <a:latin typeface="Open Sans"/>
              <a:ea typeface="Open Sans"/>
              <a:cs typeface="Open Sans"/>
              <a:sym typeface="Open Sans"/>
            </a:endParaRPr>
          </a:p>
        </p:txBody>
      </p:sp>
      <p:pic>
        <p:nvPicPr>
          <p:cNvPr id="76" name="Google Shape;76;p15"/>
          <p:cNvPicPr preferRelativeResize="0"/>
          <p:nvPr/>
        </p:nvPicPr>
        <p:blipFill rotWithShape="1">
          <a:blip r:embed="rId4">
            <a:alphaModFix/>
          </a:blip>
          <a:srcRect/>
          <a:stretch/>
        </p:blipFill>
        <p:spPr>
          <a:xfrm>
            <a:off x="192049" y="4663549"/>
            <a:ext cx="979725" cy="342800"/>
          </a:xfrm>
          <a:prstGeom prst="rect">
            <a:avLst/>
          </a:prstGeom>
          <a:noFill/>
          <a:ln>
            <a:noFill/>
          </a:ln>
        </p:spPr>
      </p:pic>
      <p:sp>
        <p:nvSpPr>
          <p:cNvPr id="77" name="Google Shape;77;p15"/>
          <p:cNvSpPr txBox="1"/>
          <p:nvPr/>
        </p:nvSpPr>
        <p:spPr>
          <a:xfrm>
            <a:off x="1316025" y="4698300"/>
            <a:ext cx="5313600" cy="396600"/>
          </a:xfrm>
          <a:prstGeom prst="rect">
            <a:avLst/>
          </a:prstGeom>
          <a:noFill/>
          <a:ln>
            <a:noFill/>
          </a:ln>
        </p:spPr>
        <p:txBody>
          <a:bodyPr spcFirstLastPara="1" wrap="square" lIns="74375" tIns="74375" rIns="74375" bIns="7437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800">
                <a:latin typeface="Open Sans"/>
                <a:ea typeface="Open Sans"/>
                <a:cs typeface="Open Sans"/>
                <a:sym typeface="Open Sans"/>
              </a:rPr>
              <a:t>This work is a derivative of “OE Benefits - ENOEL slides” by ENOEL,</a:t>
            </a:r>
            <a:endParaRPr sz="800">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700"/>
              <a:buFont typeface="Arial"/>
              <a:buNone/>
            </a:pPr>
            <a:r>
              <a:rPr lang="en" sz="800">
                <a:latin typeface="Open Sans"/>
                <a:ea typeface="Open Sans"/>
                <a:cs typeface="Open Sans"/>
                <a:sym typeface="Open Sans"/>
              </a:rPr>
              <a:t> </a:t>
            </a:r>
            <a:r>
              <a:rPr lang="en" sz="800" u="sng">
                <a:solidFill>
                  <a:srgbClr val="0563C1"/>
                </a:solid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https://zenodo.org/record/5568483</a:t>
            </a:r>
            <a:r>
              <a:rPr lang="en" sz="800">
                <a:solidFill>
                  <a:srgbClr val="000000"/>
                </a:solidFill>
                <a:latin typeface="Open Sans"/>
                <a:ea typeface="Open Sans"/>
                <a:cs typeface="Open Sans"/>
                <a:sym typeface="Open Sans"/>
              </a:rPr>
              <a:t>, </a:t>
            </a:r>
            <a:r>
              <a:rPr lang="en" sz="800" u="sng">
                <a:solidFill>
                  <a:srgbClr val="0097A7"/>
                </a:solidFill>
                <a:latin typeface="Open Sans"/>
                <a:ea typeface="Open Sans"/>
                <a:cs typeface="Open Sans"/>
                <a:sym typeface="Open Sans"/>
                <a:hlinkClick r:id="rId6">
                  <a:extLst>
                    <a:ext uri="{A12FA001-AC4F-418D-AE19-62706E023703}">
                      <ahyp:hlinkClr xmlns:ahyp="http://schemas.microsoft.com/office/drawing/2018/hyperlinkcolor" val="tx"/>
                    </a:ext>
                  </a:extLst>
                </a:hlinkClick>
              </a:rPr>
              <a:t>CC BY</a:t>
            </a:r>
            <a:endParaRPr sz="800" b="0" i="0" u="none" strike="noStrike" cap="none">
              <a:solidFill>
                <a:srgbClr val="000000"/>
              </a:solidFill>
              <a:latin typeface="Open Sans"/>
              <a:ea typeface="Open Sans"/>
              <a:cs typeface="Open Sans"/>
              <a:sym typeface="Open Sans"/>
            </a:endParaRPr>
          </a:p>
        </p:txBody>
      </p:sp>
      <p:sp>
        <p:nvSpPr>
          <p:cNvPr id="78" name="Google Shape;78;p15"/>
          <p:cNvSpPr txBox="1"/>
          <p:nvPr/>
        </p:nvSpPr>
        <p:spPr>
          <a:xfrm>
            <a:off x="7522677" y="4695575"/>
            <a:ext cx="1282500" cy="258000"/>
          </a:xfrm>
          <a:prstGeom prst="rect">
            <a:avLst/>
          </a:prstGeom>
          <a:noFill/>
          <a:ln>
            <a:noFill/>
          </a:ln>
        </p:spPr>
        <p:txBody>
          <a:bodyPr spcFirstLastPara="1" wrap="square" lIns="74375" tIns="74375" rIns="74375" bIns="74375" anchor="t" anchorCtr="0">
            <a:spAutoFit/>
          </a:bodyPr>
          <a:lstStyle/>
          <a:p>
            <a:pPr marL="0" marR="0" lvl="0" indent="0" algn="ctr" rtl="0">
              <a:lnSpc>
                <a:spcPct val="100000"/>
              </a:lnSpc>
              <a:spcBef>
                <a:spcPts val="0"/>
              </a:spcBef>
              <a:spcAft>
                <a:spcPts val="0"/>
              </a:spcAft>
              <a:buClr>
                <a:srgbClr val="000000"/>
              </a:buClr>
              <a:buSzPts val="700"/>
              <a:buFont typeface="Arial"/>
              <a:buNone/>
            </a:pPr>
            <a:r>
              <a:rPr lang="en" sz="700" b="1" i="0" u="none" strike="noStrike" cap="none">
                <a:solidFill>
                  <a:srgbClr val="000000"/>
                </a:solidFill>
                <a:latin typeface="Open Sans"/>
                <a:ea typeface="Open Sans"/>
                <a:cs typeface="Open Sans"/>
                <a:sym typeface="Open Sans"/>
              </a:rPr>
              <a:t>Your organization’s logo </a:t>
            </a:r>
            <a:r>
              <a:rPr lang="en" sz="700" b="0" i="0" u="none" strike="noStrike" cap="none">
                <a:solidFill>
                  <a:srgbClr val="000000"/>
                </a:solidFill>
                <a:latin typeface="Open Sans"/>
                <a:ea typeface="Open Sans"/>
                <a:cs typeface="Open Sans"/>
                <a:sym typeface="Open Sans"/>
              </a:rPr>
              <a:t> </a:t>
            </a:r>
            <a:endParaRPr sz="700" b="0" i="0" u="none" strike="noStrike" cap="none">
              <a:solidFill>
                <a:srgbClr val="000000"/>
              </a:solidFill>
              <a:latin typeface="Open Sans"/>
              <a:ea typeface="Open Sans"/>
              <a:cs typeface="Open Sans"/>
              <a:sym typeface="Open Sans"/>
            </a:endParaRPr>
          </a:p>
        </p:txBody>
      </p:sp>
      <p:cxnSp>
        <p:nvCxnSpPr>
          <p:cNvPr id="79" name="Google Shape;79;p15"/>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sp>
        <p:nvSpPr>
          <p:cNvPr id="80" name="Google Shape;80;p15"/>
          <p:cNvSpPr txBox="1"/>
          <p:nvPr/>
        </p:nvSpPr>
        <p:spPr>
          <a:xfrm>
            <a:off x="6236975" y="484425"/>
            <a:ext cx="22953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FF0000"/>
                </a:solidFill>
              </a:rPr>
              <a:t>EXAMPLE OF ADAPTATION FOR </a:t>
            </a:r>
            <a:endParaRPr>
              <a:solidFill>
                <a:srgbClr val="FF0000"/>
              </a:solidFill>
            </a:endParaRPr>
          </a:p>
          <a:p>
            <a:pPr marL="0" lvl="0" indent="0" algn="l" rtl="0">
              <a:spcBef>
                <a:spcPts val="0"/>
              </a:spcBef>
              <a:spcAft>
                <a:spcPts val="0"/>
              </a:spcAft>
              <a:buNone/>
            </a:pPr>
            <a:r>
              <a:rPr lang="en">
                <a:solidFill>
                  <a:srgbClr val="FF0000"/>
                </a:solidFill>
              </a:rPr>
              <a:t>YOUR NEEDS</a:t>
            </a:r>
            <a:endParaRPr>
              <a:solidFill>
                <a:srgbClr val="FF0000"/>
              </a:solidFill>
            </a:endParaRPr>
          </a:p>
        </p:txBody>
      </p:sp>
      <p:sp>
        <p:nvSpPr>
          <p:cNvPr id="81" name="Google Shape;81;p15"/>
          <p:cNvSpPr txBox="1"/>
          <p:nvPr/>
        </p:nvSpPr>
        <p:spPr>
          <a:xfrm>
            <a:off x="6431550" y="4015350"/>
            <a:ext cx="2675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FF0000"/>
                </a:solidFill>
              </a:rPr>
              <a:t>Add your organisation’s logo</a:t>
            </a:r>
            <a:endParaRPr>
              <a:solidFill>
                <a:srgbClr val="FF0000"/>
              </a:solidFill>
            </a:endParaRPr>
          </a:p>
        </p:txBody>
      </p:sp>
      <p:sp>
        <p:nvSpPr>
          <p:cNvPr id="82" name="Google Shape;82;p15"/>
          <p:cNvSpPr txBox="1"/>
          <p:nvPr/>
        </p:nvSpPr>
        <p:spPr>
          <a:xfrm>
            <a:off x="2248100" y="4015350"/>
            <a:ext cx="2675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FF0000"/>
                </a:solidFill>
              </a:rPr>
              <a:t>Add the attribution statement</a:t>
            </a:r>
            <a:endParaRPr>
              <a:solidFill>
                <a:srgbClr val="FF0000"/>
              </a:solidFill>
            </a:endParaRPr>
          </a:p>
        </p:txBody>
      </p:sp>
      <p:sp>
        <p:nvSpPr>
          <p:cNvPr id="83" name="Google Shape;83;p15"/>
          <p:cNvSpPr/>
          <p:nvPr/>
        </p:nvSpPr>
        <p:spPr>
          <a:xfrm>
            <a:off x="1985025" y="4142375"/>
            <a:ext cx="233700" cy="553200"/>
          </a:xfrm>
          <a:prstGeom prst="downArrow">
            <a:avLst>
              <a:gd name="adj1" fmla="val 50000"/>
              <a:gd name="adj2" fmla="val 50000"/>
            </a:avLst>
          </a:prstGeom>
          <a:solidFill>
            <a:srgbClr val="FF0000"/>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5"/>
          <p:cNvSpPr/>
          <p:nvPr/>
        </p:nvSpPr>
        <p:spPr>
          <a:xfrm>
            <a:off x="6236975" y="4142375"/>
            <a:ext cx="233700" cy="553200"/>
          </a:xfrm>
          <a:prstGeom prst="downArrow">
            <a:avLst>
              <a:gd name="adj1" fmla="val 50000"/>
              <a:gd name="adj2" fmla="val 50000"/>
            </a:avLst>
          </a:prstGeom>
          <a:solidFill>
            <a:srgbClr val="FF0000"/>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45BEDF"/>
        </a:solidFill>
        <a:effectLst/>
      </p:bgPr>
    </p:bg>
    <p:spTree>
      <p:nvGrpSpPr>
        <p:cNvPr id="1" name="Shape 374"/>
        <p:cNvGrpSpPr/>
        <p:nvPr/>
      </p:nvGrpSpPr>
      <p:grpSpPr>
        <a:xfrm>
          <a:off x="0" y="0"/>
          <a:ext cx="0" cy="0"/>
          <a:chOff x="0" y="0"/>
          <a:chExt cx="0" cy="0"/>
        </a:xfrm>
      </p:grpSpPr>
      <p:sp>
        <p:nvSpPr>
          <p:cNvPr id="375" name="Google Shape;375;p42"/>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42"/>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42"/>
          <p:cNvSpPr txBox="1"/>
          <p:nvPr/>
        </p:nvSpPr>
        <p:spPr>
          <a:xfrm>
            <a:off x="3214225" y="883625"/>
            <a:ext cx="5742600" cy="3694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Support faculty development:</a:t>
            </a:r>
            <a:r>
              <a:rPr lang="en" sz="2800">
                <a:solidFill>
                  <a:srgbClr val="004993"/>
                </a:solidFill>
                <a:latin typeface="Open Sans"/>
                <a:ea typeface="Open Sans"/>
                <a:cs typeface="Open Sans"/>
                <a:sym typeface="Open Sans"/>
              </a:rPr>
              <a:t> </a:t>
            </a:r>
            <a:br>
              <a:rPr lang="en" sz="2800">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Enhanced access and use of OER and peer-to-peer learning between inter-institutional faculty members is fostered together with the quality of educational materials.</a:t>
            </a:r>
            <a:endParaRPr sz="240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2400" b="1">
              <a:solidFill>
                <a:srgbClr val="004993"/>
              </a:solidFill>
              <a:latin typeface="Open Sans"/>
              <a:ea typeface="Open Sans"/>
              <a:cs typeface="Open Sans"/>
              <a:sym typeface="Open Sans"/>
            </a:endParaRPr>
          </a:p>
        </p:txBody>
      </p:sp>
      <p:cxnSp>
        <p:nvCxnSpPr>
          <p:cNvPr id="378" name="Google Shape;378;p42"/>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379" name="Google Shape;379;p42"/>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380" name="Google Shape;380;p42"/>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42"/>
          <p:cNvSpPr txBox="1"/>
          <p:nvPr/>
        </p:nvSpPr>
        <p:spPr>
          <a:xfrm>
            <a:off x="287875" y="1505375"/>
            <a:ext cx="25251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for </a:t>
            </a:r>
            <a:r>
              <a:rPr lang="en" sz="2700" b="1">
                <a:solidFill>
                  <a:srgbClr val="45BEDF"/>
                </a:solidFill>
                <a:latin typeface="Open Sans"/>
                <a:ea typeface="Open Sans"/>
                <a:cs typeface="Open Sans"/>
                <a:sym typeface="Open Sans"/>
              </a:rPr>
              <a:t>institutions</a:t>
            </a:r>
            <a:endParaRPr sz="2700" b="1">
              <a:solidFill>
                <a:srgbClr val="45BEDF"/>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45BEDF"/>
        </a:solidFill>
        <a:effectLst/>
      </p:bgPr>
    </p:bg>
    <p:spTree>
      <p:nvGrpSpPr>
        <p:cNvPr id="1" name="Shape 385"/>
        <p:cNvGrpSpPr/>
        <p:nvPr/>
      </p:nvGrpSpPr>
      <p:grpSpPr>
        <a:xfrm>
          <a:off x="0" y="0"/>
          <a:ext cx="0" cy="0"/>
          <a:chOff x="0" y="0"/>
          <a:chExt cx="0" cy="0"/>
        </a:xfrm>
      </p:grpSpPr>
      <p:sp>
        <p:nvSpPr>
          <p:cNvPr id="386" name="Google Shape;386;p43"/>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43"/>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43"/>
          <p:cNvSpPr txBox="1"/>
          <p:nvPr/>
        </p:nvSpPr>
        <p:spPr>
          <a:xfrm>
            <a:off x="3208575" y="595375"/>
            <a:ext cx="5380800" cy="335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Make the most of public investments: </a:t>
            </a:r>
            <a:br>
              <a:rPr lang="en" sz="2800" b="1">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Resources coming from public funding are used to create public knowledge and shared transversally through multiple institutions at</a:t>
            </a:r>
            <a:br>
              <a:rPr lang="en" sz="2400">
                <a:solidFill>
                  <a:schemeClr val="lt1"/>
                </a:solidFill>
                <a:latin typeface="Open Sans"/>
                <a:ea typeface="Open Sans"/>
                <a:cs typeface="Open Sans"/>
                <a:sym typeface="Open Sans"/>
              </a:rPr>
            </a:br>
            <a:r>
              <a:rPr lang="en" sz="2400">
                <a:solidFill>
                  <a:schemeClr val="lt1"/>
                </a:solidFill>
                <a:latin typeface="Open Sans"/>
                <a:ea typeface="Open Sans"/>
                <a:cs typeface="Open Sans"/>
                <a:sym typeface="Open Sans"/>
              </a:rPr>
              <a:t>reduced additional costs.</a:t>
            </a:r>
            <a:endParaRPr sz="240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b="1">
              <a:solidFill>
                <a:srgbClr val="004993"/>
              </a:solidFill>
              <a:latin typeface="Open Sans"/>
              <a:ea typeface="Open Sans"/>
              <a:cs typeface="Open Sans"/>
              <a:sym typeface="Open Sans"/>
            </a:endParaRPr>
          </a:p>
        </p:txBody>
      </p:sp>
      <p:cxnSp>
        <p:nvCxnSpPr>
          <p:cNvPr id="389" name="Google Shape;389;p43"/>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390" name="Google Shape;390;p43"/>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391" name="Google Shape;391;p43"/>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43"/>
          <p:cNvSpPr txBox="1"/>
          <p:nvPr/>
        </p:nvSpPr>
        <p:spPr>
          <a:xfrm>
            <a:off x="287875" y="1505375"/>
            <a:ext cx="25251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for </a:t>
            </a:r>
            <a:r>
              <a:rPr lang="en" sz="2700" b="1">
                <a:solidFill>
                  <a:srgbClr val="45BEDF"/>
                </a:solidFill>
                <a:latin typeface="Open Sans"/>
                <a:ea typeface="Open Sans"/>
                <a:cs typeface="Open Sans"/>
                <a:sym typeface="Open Sans"/>
              </a:rPr>
              <a:t>institutions</a:t>
            </a:r>
            <a:endParaRPr sz="2700" b="1">
              <a:solidFill>
                <a:srgbClr val="45BEDF"/>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45BEDF"/>
        </a:solidFill>
        <a:effectLst/>
      </p:bgPr>
    </p:bg>
    <p:spTree>
      <p:nvGrpSpPr>
        <p:cNvPr id="1" name="Shape 396"/>
        <p:cNvGrpSpPr/>
        <p:nvPr/>
      </p:nvGrpSpPr>
      <p:grpSpPr>
        <a:xfrm>
          <a:off x="0" y="0"/>
          <a:ext cx="0" cy="0"/>
          <a:chOff x="0" y="0"/>
          <a:chExt cx="0" cy="0"/>
        </a:xfrm>
      </p:grpSpPr>
      <p:sp>
        <p:nvSpPr>
          <p:cNvPr id="397" name="Google Shape;397;p44"/>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44"/>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44"/>
          <p:cNvSpPr txBox="1"/>
          <p:nvPr/>
        </p:nvSpPr>
        <p:spPr>
          <a:xfrm>
            <a:off x="3202900" y="1364075"/>
            <a:ext cx="5292300" cy="215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Support self-promotion:</a:t>
            </a:r>
            <a:r>
              <a:rPr lang="en" sz="3000">
                <a:solidFill>
                  <a:srgbClr val="004993"/>
                </a:solidFill>
                <a:latin typeface="Open Sans"/>
                <a:ea typeface="Open Sans"/>
                <a:cs typeface="Open Sans"/>
                <a:sym typeface="Open Sans"/>
              </a:rPr>
              <a:t> </a:t>
            </a:r>
            <a:br>
              <a:rPr lang="en" sz="3000">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The public image of the institution can largely benefit from its shared and reused quality OER.</a:t>
            </a:r>
            <a:endParaRPr sz="240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b="1">
              <a:solidFill>
                <a:srgbClr val="004993"/>
              </a:solidFill>
              <a:latin typeface="Open Sans"/>
              <a:ea typeface="Open Sans"/>
              <a:cs typeface="Open Sans"/>
              <a:sym typeface="Open Sans"/>
            </a:endParaRPr>
          </a:p>
        </p:txBody>
      </p:sp>
      <p:cxnSp>
        <p:nvCxnSpPr>
          <p:cNvPr id="400" name="Google Shape;400;p44"/>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401" name="Google Shape;401;p44"/>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402" name="Google Shape;402;p44"/>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44"/>
          <p:cNvSpPr txBox="1"/>
          <p:nvPr/>
        </p:nvSpPr>
        <p:spPr>
          <a:xfrm>
            <a:off x="287875" y="1505375"/>
            <a:ext cx="25251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for </a:t>
            </a:r>
            <a:r>
              <a:rPr lang="en" sz="2700" b="1">
                <a:solidFill>
                  <a:srgbClr val="45BEDF"/>
                </a:solidFill>
                <a:latin typeface="Open Sans"/>
                <a:ea typeface="Open Sans"/>
                <a:cs typeface="Open Sans"/>
                <a:sym typeface="Open Sans"/>
              </a:rPr>
              <a:t>institutions</a:t>
            </a:r>
            <a:endParaRPr sz="2700" b="1">
              <a:solidFill>
                <a:srgbClr val="45BED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45BEDF"/>
        </a:solidFill>
        <a:effectLst/>
      </p:bgPr>
    </p:bg>
    <p:spTree>
      <p:nvGrpSpPr>
        <p:cNvPr id="1" name="Shape 407"/>
        <p:cNvGrpSpPr/>
        <p:nvPr/>
      </p:nvGrpSpPr>
      <p:grpSpPr>
        <a:xfrm>
          <a:off x="0" y="0"/>
          <a:ext cx="0" cy="0"/>
          <a:chOff x="0" y="0"/>
          <a:chExt cx="0" cy="0"/>
        </a:xfrm>
      </p:grpSpPr>
      <p:sp>
        <p:nvSpPr>
          <p:cNvPr id="408" name="Google Shape;408;p45"/>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45"/>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45"/>
          <p:cNvSpPr txBox="1"/>
          <p:nvPr/>
        </p:nvSpPr>
        <p:spPr>
          <a:xfrm>
            <a:off x="3208575" y="663200"/>
            <a:ext cx="5286600" cy="295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Support international collaboration:</a:t>
            </a:r>
            <a:r>
              <a:rPr lang="en" sz="2800" b="1">
                <a:solidFill>
                  <a:srgbClr val="004993"/>
                </a:solidFill>
                <a:latin typeface="Open Sans"/>
                <a:ea typeface="Open Sans"/>
                <a:cs typeface="Open Sans"/>
                <a:sym typeface="Open Sans"/>
              </a:rPr>
              <a:t> </a:t>
            </a:r>
            <a:br>
              <a:rPr lang="en" sz="2800" b="1">
                <a:solidFill>
                  <a:srgbClr val="004993"/>
                </a:solidFill>
                <a:latin typeface="Open Sans"/>
                <a:ea typeface="Open Sans"/>
                <a:cs typeface="Open Sans"/>
                <a:sym typeface="Open Sans"/>
              </a:rPr>
            </a:br>
            <a:r>
              <a:rPr lang="en" sz="2400">
                <a:solidFill>
                  <a:schemeClr val="lt1"/>
                </a:solidFill>
                <a:latin typeface="Open Sans"/>
                <a:ea typeface="Open Sans"/>
                <a:cs typeface="Open Sans"/>
                <a:sym typeface="Open Sans"/>
              </a:rPr>
              <a:t>Working with OER increases the institution’s visibility, improving its reputation at the international level through active collaboration with </a:t>
            </a:r>
            <a:br>
              <a:rPr lang="en" sz="2400">
                <a:solidFill>
                  <a:schemeClr val="lt1"/>
                </a:solidFill>
                <a:latin typeface="Open Sans"/>
                <a:ea typeface="Open Sans"/>
                <a:cs typeface="Open Sans"/>
                <a:sym typeface="Open Sans"/>
              </a:rPr>
            </a:br>
            <a:r>
              <a:rPr lang="en" sz="2400">
                <a:solidFill>
                  <a:schemeClr val="lt1"/>
                </a:solidFill>
                <a:latin typeface="Open Sans"/>
                <a:ea typeface="Open Sans"/>
                <a:cs typeface="Open Sans"/>
                <a:sym typeface="Open Sans"/>
              </a:rPr>
              <a:t>other institutions globally. </a:t>
            </a:r>
            <a:r>
              <a:rPr lang="en" sz="2400">
                <a:solidFill>
                  <a:srgbClr val="004993"/>
                </a:solidFill>
                <a:latin typeface="Open Sans"/>
                <a:ea typeface="Open Sans"/>
                <a:cs typeface="Open Sans"/>
                <a:sym typeface="Open Sans"/>
              </a:rPr>
              <a:t> </a:t>
            </a:r>
            <a:endParaRPr sz="2400" b="1">
              <a:solidFill>
                <a:srgbClr val="004993"/>
              </a:solidFill>
              <a:latin typeface="Open Sans"/>
              <a:ea typeface="Open Sans"/>
              <a:cs typeface="Open Sans"/>
              <a:sym typeface="Open Sans"/>
            </a:endParaRPr>
          </a:p>
        </p:txBody>
      </p:sp>
      <p:cxnSp>
        <p:nvCxnSpPr>
          <p:cNvPr id="411" name="Google Shape;411;p45"/>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412" name="Google Shape;412;p45"/>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413" name="Google Shape;413;p45"/>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45"/>
          <p:cNvSpPr txBox="1"/>
          <p:nvPr/>
        </p:nvSpPr>
        <p:spPr>
          <a:xfrm>
            <a:off x="287875" y="1505375"/>
            <a:ext cx="25251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for </a:t>
            </a:r>
            <a:r>
              <a:rPr lang="en" sz="2700" b="1">
                <a:solidFill>
                  <a:srgbClr val="45BEDF"/>
                </a:solidFill>
                <a:latin typeface="Open Sans"/>
                <a:ea typeface="Open Sans"/>
                <a:cs typeface="Open Sans"/>
                <a:sym typeface="Open Sans"/>
              </a:rPr>
              <a:t>institutions</a:t>
            </a:r>
            <a:endParaRPr sz="2700" b="1">
              <a:solidFill>
                <a:srgbClr val="45BEDF"/>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45BEDF"/>
        </a:solidFill>
        <a:effectLst/>
      </p:bgPr>
    </p:bg>
    <p:spTree>
      <p:nvGrpSpPr>
        <p:cNvPr id="1" name="Shape 418"/>
        <p:cNvGrpSpPr/>
        <p:nvPr/>
      </p:nvGrpSpPr>
      <p:grpSpPr>
        <a:xfrm>
          <a:off x="0" y="0"/>
          <a:ext cx="0" cy="0"/>
          <a:chOff x="0" y="0"/>
          <a:chExt cx="0" cy="0"/>
        </a:xfrm>
      </p:grpSpPr>
      <p:sp>
        <p:nvSpPr>
          <p:cNvPr id="419" name="Google Shape;419;p46"/>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46"/>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46"/>
          <p:cNvSpPr txBox="1"/>
          <p:nvPr/>
        </p:nvSpPr>
        <p:spPr>
          <a:xfrm>
            <a:off x="3202900" y="770575"/>
            <a:ext cx="5477100" cy="3252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 sz="1800" b="1">
                <a:solidFill>
                  <a:srgbClr val="004993"/>
                </a:solidFill>
                <a:latin typeface="Open Sans"/>
                <a:ea typeface="Open Sans"/>
                <a:cs typeface="Open Sans"/>
                <a:sym typeface="Open Sans"/>
              </a:rPr>
              <a:t>Facilitate recruitment:</a:t>
            </a:r>
            <a:r>
              <a:rPr lang="en" sz="1800">
                <a:solidFill>
                  <a:srgbClr val="004993"/>
                </a:solidFill>
                <a:latin typeface="Open Sans"/>
                <a:ea typeface="Open Sans"/>
                <a:cs typeface="Open Sans"/>
                <a:sym typeface="Open Sans"/>
              </a:rPr>
              <a:t> </a:t>
            </a:r>
            <a:br>
              <a:rPr lang="en" sz="1800">
                <a:solidFill>
                  <a:srgbClr val="004993"/>
                </a:solidFill>
                <a:latin typeface="Open Sans"/>
                <a:ea typeface="Open Sans"/>
                <a:cs typeface="Open Sans"/>
                <a:sym typeface="Open Sans"/>
              </a:rPr>
            </a:br>
            <a:r>
              <a:rPr lang="en" sz="1800">
                <a:solidFill>
                  <a:schemeClr val="lt1"/>
                </a:solidFill>
                <a:latin typeface="Open Sans"/>
                <a:ea typeface="Open Sans"/>
                <a:cs typeface="Open Sans"/>
                <a:sym typeface="Open Sans"/>
              </a:rPr>
              <a:t>The use of OER increases participation in higher education by expanding access to non-traditional learners who make choices based on the quality of the educational materials being offered.</a:t>
            </a:r>
            <a:r>
              <a:rPr lang="en" sz="1800">
                <a:solidFill>
                  <a:srgbClr val="004993"/>
                </a:solidFill>
                <a:latin typeface="Open Sans"/>
                <a:ea typeface="Open Sans"/>
                <a:cs typeface="Open Sans"/>
                <a:sym typeface="Open Sans"/>
              </a:rPr>
              <a:t> </a:t>
            </a:r>
            <a:endParaRPr sz="18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sz="18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 sz="1800" b="1">
                <a:solidFill>
                  <a:srgbClr val="004993"/>
                </a:solidFill>
                <a:latin typeface="Open Sans"/>
                <a:ea typeface="Open Sans"/>
                <a:cs typeface="Open Sans"/>
                <a:sym typeface="Open Sans"/>
              </a:rPr>
              <a:t>Enhance alumni retention:</a:t>
            </a:r>
            <a:r>
              <a:rPr lang="en" sz="1800">
                <a:solidFill>
                  <a:srgbClr val="004993"/>
                </a:solidFill>
                <a:latin typeface="Open Sans"/>
                <a:ea typeface="Open Sans"/>
                <a:cs typeface="Open Sans"/>
                <a:sym typeface="Open Sans"/>
              </a:rPr>
              <a:t> </a:t>
            </a:r>
            <a:br>
              <a:rPr lang="en" sz="1800">
                <a:solidFill>
                  <a:srgbClr val="004993"/>
                </a:solidFill>
                <a:latin typeface="Open Sans"/>
                <a:ea typeface="Open Sans"/>
                <a:cs typeface="Open Sans"/>
                <a:sym typeface="Open Sans"/>
              </a:rPr>
            </a:br>
            <a:r>
              <a:rPr lang="en" sz="1800">
                <a:solidFill>
                  <a:schemeClr val="lt1"/>
                </a:solidFill>
                <a:latin typeface="Open Sans"/>
                <a:ea typeface="Open Sans"/>
                <a:cs typeface="Open Sans"/>
                <a:sym typeface="Open Sans"/>
              </a:rPr>
              <a:t>Offering quality OER to alumni helps the institution keep the link with them active.</a:t>
            </a:r>
            <a:endParaRPr sz="1800">
              <a:solidFill>
                <a:schemeClr val="lt1"/>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1300">
                <a:solidFill>
                  <a:srgbClr val="004993"/>
                </a:solidFill>
                <a:latin typeface="Open Sans"/>
                <a:ea typeface="Open Sans"/>
                <a:cs typeface="Open Sans"/>
                <a:sym typeface="Open Sans"/>
              </a:rPr>
              <a:t> </a:t>
            </a:r>
            <a:endParaRPr sz="1300" b="1">
              <a:solidFill>
                <a:srgbClr val="004993"/>
              </a:solidFill>
              <a:latin typeface="Open Sans"/>
              <a:ea typeface="Open Sans"/>
              <a:cs typeface="Open Sans"/>
              <a:sym typeface="Open Sans"/>
            </a:endParaRPr>
          </a:p>
        </p:txBody>
      </p:sp>
      <p:pic>
        <p:nvPicPr>
          <p:cNvPr id="422" name="Google Shape;422;p46"/>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423" name="Google Shape;423;p46"/>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6"/>
          <p:cNvSpPr txBox="1"/>
          <p:nvPr/>
        </p:nvSpPr>
        <p:spPr>
          <a:xfrm>
            <a:off x="287875" y="1505375"/>
            <a:ext cx="2525100" cy="15147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Benefits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of Open </a:t>
            </a:r>
            <a:endParaRPr sz="27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700" b="1">
                <a:solidFill>
                  <a:schemeClr val="lt1"/>
                </a:solidFill>
                <a:latin typeface="Open Sans"/>
                <a:ea typeface="Open Sans"/>
                <a:cs typeface="Open Sans"/>
                <a:sym typeface="Open Sans"/>
              </a:rPr>
              <a:t>Education for </a:t>
            </a:r>
            <a:r>
              <a:rPr lang="en" sz="2700" b="1">
                <a:solidFill>
                  <a:srgbClr val="45BEDF"/>
                </a:solidFill>
                <a:latin typeface="Open Sans"/>
                <a:ea typeface="Open Sans"/>
                <a:cs typeface="Open Sans"/>
                <a:sym typeface="Open Sans"/>
              </a:rPr>
              <a:t>institutions</a:t>
            </a:r>
            <a:endParaRPr sz="2700" b="1">
              <a:solidFill>
                <a:srgbClr val="45BEDF"/>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8"/>
        <p:cNvGrpSpPr/>
        <p:nvPr/>
      </p:nvGrpSpPr>
      <p:grpSpPr>
        <a:xfrm>
          <a:off x="0" y="0"/>
          <a:ext cx="0" cy="0"/>
          <a:chOff x="0" y="0"/>
          <a:chExt cx="0" cy="0"/>
        </a:xfrm>
      </p:grpSpPr>
      <p:sp>
        <p:nvSpPr>
          <p:cNvPr id="429" name="Google Shape;429;p47"/>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47"/>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47"/>
          <p:cNvSpPr txBox="1"/>
          <p:nvPr/>
        </p:nvSpPr>
        <p:spPr>
          <a:xfrm>
            <a:off x="3208575" y="148850"/>
            <a:ext cx="5550600" cy="458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1300" b="1">
                <a:solidFill>
                  <a:srgbClr val="004993"/>
                </a:solidFill>
                <a:latin typeface="Open Sans"/>
                <a:ea typeface="Open Sans"/>
                <a:cs typeface="Open Sans"/>
                <a:sym typeface="Open Sans"/>
              </a:rPr>
              <a:t>Unlock information: </a:t>
            </a:r>
            <a:r>
              <a:rPr lang="en" sz="1300">
                <a:solidFill>
                  <a:srgbClr val="004993"/>
                </a:solidFill>
                <a:latin typeface="Open Sans"/>
                <a:ea typeface="Open Sans"/>
                <a:cs typeface="Open Sans"/>
                <a:sym typeface="Open Sans"/>
              </a:rPr>
              <a:t>Knowledge can be shared at large by unlocking educational resources through licences, for anyone who is interested.</a:t>
            </a:r>
            <a:endParaRPr sz="13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1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1300" b="1">
                <a:solidFill>
                  <a:srgbClr val="004993"/>
                </a:solidFill>
                <a:latin typeface="Open Sans"/>
                <a:ea typeface="Open Sans"/>
                <a:cs typeface="Open Sans"/>
                <a:sym typeface="Open Sans"/>
              </a:rPr>
              <a:t>Transfer knowledge:</a:t>
            </a:r>
            <a:r>
              <a:rPr lang="en" sz="1300">
                <a:solidFill>
                  <a:srgbClr val="004993"/>
                </a:solidFill>
                <a:latin typeface="Open Sans"/>
                <a:ea typeface="Open Sans"/>
                <a:cs typeface="Open Sans"/>
                <a:sym typeface="Open Sans"/>
              </a:rPr>
              <a:t> Educational resources created with public taxes are available to the public, reusable and shareable.</a:t>
            </a:r>
            <a:endParaRPr sz="13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1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1300" b="1">
                <a:solidFill>
                  <a:srgbClr val="004993"/>
                </a:solidFill>
                <a:latin typeface="Open Sans"/>
                <a:ea typeface="Open Sans"/>
                <a:cs typeface="Open Sans"/>
                <a:sym typeface="Open Sans"/>
              </a:rPr>
              <a:t>Make learning lifelong: </a:t>
            </a:r>
            <a:r>
              <a:rPr lang="en" sz="1300">
                <a:solidFill>
                  <a:srgbClr val="004993"/>
                </a:solidFill>
                <a:latin typeface="Open Sans"/>
                <a:ea typeface="Open Sans"/>
                <a:cs typeface="Open Sans"/>
                <a:sym typeface="Open Sans"/>
              </a:rPr>
              <a:t>Being up to date and providing continuous learning is more affordable for everyone, bridging the gap between formal, informal, and non-formal open opportunities.</a:t>
            </a:r>
            <a:endParaRPr sz="13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1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1300" b="1">
                <a:solidFill>
                  <a:srgbClr val="004993"/>
                </a:solidFill>
                <a:latin typeface="Open Sans"/>
                <a:ea typeface="Open Sans"/>
                <a:cs typeface="Open Sans"/>
                <a:sym typeface="Open Sans"/>
              </a:rPr>
              <a:t>Boost equality: </a:t>
            </a:r>
            <a:r>
              <a:rPr lang="en" sz="1300">
                <a:solidFill>
                  <a:srgbClr val="004993"/>
                </a:solidFill>
                <a:latin typeface="Open Sans"/>
                <a:ea typeface="Open Sans"/>
                <a:cs typeface="Open Sans"/>
                <a:sym typeface="Open Sans"/>
              </a:rPr>
              <a:t>Free online resources make it easier to deliver the same quality knowledge to everyone, regardless of their social and economic status.</a:t>
            </a:r>
            <a:endParaRPr sz="13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1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1300" b="1">
                <a:solidFill>
                  <a:srgbClr val="004993"/>
                </a:solidFill>
                <a:latin typeface="Open Sans"/>
                <a:ea typeface="Open Sans"/>
                <a:cs typeface="Open Sans"/>
                <a:sym typeface="Open Sans"/>
              </a:rPr>
              <a:t>Promote diversity and inclusivity: </a:t>
            </a:r>
            <a:r>
              <a:rPr lang="en" sz="1300">
                <a:solidFill>
                  <a:srgbClr val="004993"/>
                </a:solidFill>
                <a:latin typeface="Open Sans"/>
                <a:ea typeface="Open Sans"/>
                <a:cs typeface="Open Sans"/>
                <a:sym typeface="Open Sans"/>
              </a:rPr>
              <a:t>OER materials, easily shared and accessed via the Internet, are a great tool to discover and familiarise oneself with different viewpoints.</a:t>
            </a:r>
            <a:endParaRPr sz="13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1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1300" b="1">
                <a:solidFill>
                  <a:srgbClr val="004993"/>
                </a:solidFill>
                <a:latin typeface="Open Sans"/>
                <a:ea typeface="Open Sans"/>
                <a:cs typeface="Open Sans"/>
                <a:sym typeface="Open Sans"/>
              </a:rPr>
              <a:t>Foster citizen science: </a:t>
            </a:r>
            <a:r>
              <a:rPr lang="en" sz="1300">
                <a:solidFill>
                  <a:srgbClr val="004993"/>
                </a:solidFill>
                <a:latin typeface="Open Sans"/>
                <a:ea typeface="Open Sans"/>
                <a:cs typeface="Open Sans"/>
                <a:sym typeface="Open Sans"/>
              </a:rPr>
              <a:t>Knowledge can be created by everyone, and the availability of materials makes it easier for people to </a:t>
            </a:r>
            <a:br>
              <a:rPr lang="en" sz="1300">
                <a:solidFill>
                  <a:srgbClr val="004993"/>
                </a:solidFill>
                <a:latin typeface="Open Sans"/>
                <a:ea typeface="Open Sans"/>
                <a:cs typeface="Open Sans"/>
                <a:sym typeface="Open Sans"/>
              </a:rPr>
            </a:br>
            <a:r>
              <a:rPr lang="en" sz="1300">
                <a:solidFill>
                  <a:srgbClr val="004993"/>
                </a:solidFill>
                <a:latin typeface="Open Sans"/>
                <a:ea typeface="Open Sans"/>
                <a:cs typeface="Open Sans"/>
                <a:sym typeface="Open Sans"/>
              </a:rPr>
              <a:t>continue gaining knowledge.</a:t>
            </a:r>
            <a:endParaRPr sz="1300" b="1">
              <a:solidFill>
                <a:srgbClr val="004993"/>
              </a:solidFill>
              <a:latin typeface="Open Sans"/>
              <a:ea typeface="Open Sans"/>
              <a:cs typeface="Open Sans"/>
              <a:sym typeface="Open Sans"/>
            </a:endParaRPr>
          </a:p>
          <a:p>
            <a:pPr marL="0" lvl="0" indent="0" algn="l" rtl="0">
              <a:lnSpc>
                <a:spcPct val="115000"/>
              </a:lnSpc>
              <a:spcBef>
                <a:spcPts val="1200"/>
              </a:spcBef>
              <a:spcAft>
                <a:spcPts val="1200"/>
              </a:spcAft>
              <a:buNone/>
            </a:pPr>
            <a:endParaRPr sz="1300" b="1">
              <a:solidFill>
                <a:srgbClr val="004993"/>
              </a:solidFill>
              <a:latin typeface="Open Sans"/>
              <a:ea typeface="Open Sans"/>
              <a:cs typeface="Open Sans"/>
              <a:sym typeface="Open Sans"/>
            </a:endParaRPr>
          </a:p>
        </p:txBody>
      </p:sp>
      <p:cxnSp>
        <p:nvCxnSpPr>
          <p:cNvPr id="432" name="Google Shape;432;p47"/>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433" name="Google Shape;433;p47"/>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434" name="Google Shape;434;p47"/>
          <p:cNvSpPr/>
          <p:nvPr/>
        </p:nvSpPr>
        <p:spPr>
          <a:xfrm>
            <a:off x="1328900" y="15228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47"/>
          <p:cNvSpPr txBox="1"/>
          <p:nvPr/>
        </p:nvSpPr>
        <p:spPr>
          <a:xfrm>
            <a:off x="185100" y="1552000"/>
            <a:ext cx="2252700" cy="15639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Benefits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of Open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E</a:t>
            </a:r>
            <a:r>
              <a:rPr lang="en" sz="2800" b="1">
                <a:solidFill>
                  <a:schemeClr val="lt1"/>
                </a:solidFill>
                <a:latin typeface="Open Sans"/>
                <a:ea typeface="Open Sans"/>
                <a:cs typeface="Open Sans"/>
                <a:sym typeface="Open Sans"/>
              </a:rPr>
              <a:t>ducation </a:t>
            </a:r>
            <a:endParaRPr sz="28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chemeClr val="lt1"/>
                </a:solidFill>
                <a:latin typeface="Open Sans"/>
                <a:ea typeface="Open Sans"/>
                <a:cs typeface="Open Sans"/>
                <a:sym typeface="Open Sans"/>
              </a:rPr>
              <a:t>for all</a:t>
            </a:r>
            <a:endParaRPr sz="2800" b="1">
              <a:solidFill>
                <a:schemeClr val="lt1"/>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9"/>
        <p:cNvGrpSpPr/>
        <p:nvPr/>
      </p:nvGrpSpPr>
      <p:grpSpPr>
        <a:xfrm>
          <a:off x="0" y="0"/>
          <a:ext cx="0" cy="0"/>
          <a:chOff x="0" y="0"/>
          <a:chExt cx="0" cy="0"/>
        </a:xfrm>
      </p:grpSpPr>
      <p:sp>
        <p:nvSpPr>
          <p:cNvPr id="440" name="Google Shape;440;p48"/>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48"/>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48"/>
          <p:cNvSpPr txBox="1"/>
          <p:nvPr/>
        </p:nvSpPr>
        <p:spPr>
          <a:xfrm>
            <a:off x="3197250" y="1194500"/>
            <a:ext cx="5424600" cy="267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Unlock information: </a:t>
            </a:r>
            <a:r>
              <a:rPr lang="en" sz="2400">
                <a:solidFill>
                  <a:srgbClr val="004993"/>
                </a:solidFill>
                <a:latin typeface="Open Sans"/>
                <a:ea typeface="Open Sans"/>
                <a:cs typeface="Open Sans"/>
                <a:sym typeface="Open Sans"/>
              </a:rPr>
              <a:t>Knowledge can be shared at large by unlocking educational resources through licences, for anyone who is interested.</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a:solidFill>
                <a:srgbClr val="004993"/>
              </a:solidFill>
              <a:latin typeface="Open Sans"/>
              <a:ea typeface="Open Sans"/>
              <a:cs typeface="Open Sans"/>
              <a:sym typeface="Open Sans"/>
            </a:endParaRPr>
          </a:p>
          <a:p>
            <a:pPr marL="0" lvl="0" indent="0" algn="l" rtl="0">
              <a:lnSpc>
                <a:spcPct val="115000"/>
              </a:lnSpc>
              <a:spcBef>
                <a:spcPts val="1200"/>
              </a:spcBef>
              <a:spcAft>
                <a:spcPts val="1200"/>
              </a:spcAft>
              <a:buNone/>
            </a:pPr>
            <a:endParaRPr sz="1300" b="1">
              <a:solidFill>
                <a:srgbClr val="004993"/>
              </a:solidFill>
              <a:latin typeface="Open Sans"/>
              <a:ea typeface="Open Sans"/>
              <a:cs typeface="Open Sans"/>
              <a:sym typeface="Open Sans"/>
            </a:endParaRPr>
          </a:p>
        </p:txBody>
      </p:sp>
      <p:cxnSp>
        <p:nvCxnSpPr>
          <p:cNvPr id="443" name="Google Shape;443;p48"/>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444" name="Google Shape;444;p48"/>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445" name="Google Shape;445;p48"/>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8"/>
          <p:cNvSpPr txBox="1"/>
          <p:nvPr/>
        </p:nvSpPr>
        <p:spPr>
          <a:xfrm>
            <a:off x="185100" y="1475800"/>
            <a:ext cx="2252700" cy="15639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Benefits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of Open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E</a:t>
            </a:r>
            <a:r>
              <a:rPr lang="en" sz="2800" b="1">
                <a:solidFill>
                  <a:schemeClr val="lt1"/>
                </a:solidFill>
                <a:latin typeface="Open Sans"/>
                <a:ea typeface="Open Sans"/>
                <a:cs typeface="Open Sans"/>
                <a:sym typeface="Open Sans"/>
              </a:rPr>
              <a:t>ducation </a:t>
            </a:r>
            <a:endParaRPr sz="28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chemeClr val="lt1"/>
                </a:solidFill>
                <a:latin typeface="Open Sans"/>
                <a:ea typeface="Open Sans"/>
                <a:cs typeface="Open Sans"/>
                <a:sym typeface="Open Sans"/>
              </a:rPr>
              <a:t>for all</a:t>
            </a:r>
            <a:endParaRPr sz="2800" b="1">
              <a:solidFill>
                <a:schemeClr val="lt1"/>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0"/>
        <p:cNvGrpSpPr/>
        <p:nvPr/>
      </p:nvGrpSpPr>
      <p:grpSpPr>
        <a:xfrm>
          <a:off x="0" y="0"/>
          <a:ext cx="0" cy="0"/>
          <a:chOff x="0" y="0"/>
          <a:chExt cx="0" cy="0"/>
        </a:xfrm>
      </p:grpSpPr>
      <p:sp>
        <p:nvSpPr>
          <p:cNvPr id="451" name="Google Shape;451;p49"/>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9"/>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9"/>
          <p:cNvSpPr txBox="1"/>
          <p:nvPr/>
        </p:nvSpPr>
        <p:spPr>
          <a:xfrm>
            <a:off x="3091500" y="1386675"/>
            <a:ext cx="5551800" cy="2308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Transfer knowledge:</a:t>
            </a:r>
            <a:r>
              <a:rPr lang="en" sz="3000">
                <a:solidFill>
                  <a:srgbClr val="004993"/>
                </a:solidFill>
                <a:latin typeface="Open Sans"/>
                <a:ea typeface="Open Sans"/>
                <a:cs typeface="Open Sans"/>
                <a:sym typeface="Open Sans"/>
              </a:rPr>
              <a:t> </a:t>
            </a:r>
            <a:r>
              <a:rPr lang="en" sz="2400">
                <a:solidFill>
                  <a:srgbClr val="004993"/>
                </a:solidFill>
                <a:latin typeface="Open Sans"/>
                <a:ea typeface="Open Sans"/>
                <a:cs typeface="Open Sans"/>
                <a:sym typeface="Open Sans"/>
              </a:rPr>
              <a:t>Educational resources created with public taxes are available to the public, reusable and shareable.</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a:solidFill>
                <a:srgbClr val="004993"/>
              </a:solidFill>
              <a:latin typeface="Open Sans"/>
              <a:ea typeface="Open Sans"/>
              <a:cs typeface="Open Sans"/>
              <a:sym typeface="Open Sans"/>
            </a:endParaRPr>
          </a:p>
          <a:p>
            <a:pPr marL="0" lvl="0" indent="0" algn="l" rtl="0">
              <a:lnSpc>
                <a:spcPct val="115000"/>
              </a:lnSpc>
              <a:spcBef>
                <a:spcPts val="1200"/>
              </a:spcBef>
              <a:spcAft>
                <a:spcPts val="1200"/>
              </a:spcAft>
              <a:buNone/>
            </a:pPr>
            <a:endParaRPr sz="1300" b="1">
              <a:solidFill>
                <a:srgbClr val="004993"/>
              </a:solidFill>
              <a:latin typeface="Open Sans"/>
              <a:ea typeface="Open Sans"/>
              <a:cs typeface="Open Sans"/>
              <a:sym typeface="Open Sans"/>
            </a:endParaRPr>
          </a:p>
        </p:txBody>
      </p:sp>
      <p:cxnSp>
        <p:nvCxnSpPr>
          <p:cNvPr id="454" name="Google Shape;454;p49"/>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455" name="Google Shape;455;p49"/>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456" name="Google Shape;456;p49"/>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9"/>
          <p:cNvSpPr txBox="1"/>
          <p:nvPr/>
        </p:nvSpPr>
        <p:spPr>
          <a:xfrm>
            <a:off x="185100" y="1475800"/>
            <a:ext cx="2252700" cy="15639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Benefits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of Open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E</a:t>
            </a:r>
            <a:r>
              <a:rPr lang="en" sz="2800" b="1">
                <a:solidFill>
                  <a:schemeClr val="lt1"/>
                </a:solidFill>
                <a:latin typeface="Open Sans"/>
                <a:ea typeface="Open Sans"/>
                <a:cs typeface="Open Sans"/>
                <a:sym typeface="Open Sans"/>
              </a:rPr>
              <a:t>ducation </a:t>
            </a:r>
            <a:endParaRPr sz="28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chemeClr val="lt1"/>
                </a:solidFill>
                <a:latin typeface="Open Sans"/>
                <a:ea typeface="Open Sans"/>
                <a:cs typeface="Open Sans"/>
                <a:sym typeface="Open Sans"/>
              </a:rPr>
              <a:t>for all</a:t>
            </a:r>
            <a:endParaRPr sz="2800" b="1">
              <a:solidFill>
                <a:schemeClr val="lt1"/>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1"/>
        <p:cNvGrpSpPr/>
        <p:nvPr/>
      </p:nvGrpSpPr>
      <p:grpSpPr>
        <a:xfrm>
          <a:off x="0" y="0"/>
          <a:ext cx="0" cy="0"/>
          <a:chOff x="0" y="0"/>
          <a:chExt cx="0" cy="0"/>
        </a:xfrm>
      </p:grpSpPr>
      <p:sp>
        <p:nvSpPr>
          <p:cNvPr id="462" name="Google Shape;462;p50"/>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50"/>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50"/>
          <p:cNvSpPr txBox="1"/>
          <p:nvPr/>
        </p:nvSpPr>
        <p:spPr>
          <a:xfrm>
            <a:off x="3202900" y="866675"/>
            <a:ext cx="5549400" cy="3047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Make learning lifelong:</a:t>
            </a:r>
            <a:r>
              <a:rPr lang="en" sz="2800" b="1">
                <a:solidFill>
                  <a:srgbClr val="004993"/>
                </a:solidFill>
                <a:latin typeface="Open Sans"/>
                <a:ea typeface="Open Sans"/>
                <a:cs typeface="Open Sans"/>
                <a:sym typeface="Open Sans"/>
              </a:rPr>
              <a:t> </a:t>
            </a:r>
            <a:br>
              <a:rPr lang="en" sz="2800" b="1">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Being up to date and providing continuous learning is more affordable for everyone, bridging the gap between formal, informal, and non-formal open opportunities.</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a:solidFill>
                <a:srgbClr val="004993"/>
              </a:solidFill>
              <a:latin typeface="Open Sans"/>
              <a:ea typeface="Open Sans"/>
              <a:cs typeface="Open Sans"/>
              <a:sym typeface="Open Sans"/>
            </a:endParaRPr>
          </a:p>
          <a:p>
            <a:pPr marL="0" lvl="0" indent="0" algn="l" rtl="0">
              <a:lnSpc>
                <a:spcPct val="115000"/>
              </a:lnSpc>
              <a:spcBef>
                <a:spcPts val="1200"/>
              </a:spcBef>
              <a:spcAft>
                <a:spcPts val="1200"/>
              </a:spcAft>
              <a:buNone/>
            </a:pPr>
            <a:endParaRPr sz="1300" b="1">
              <a:solidFill>
                <a:srgbClr val="004993"/>
              </a:solidFill>
              <a:latin typeface="Open Sans"/>
              <a:ea typeface="Open Sans"/>
              <a:cs typeface="Open Sans"/>
              <a:sym typeface="Open Sans"/>
            </a:endParaRPr>
          </a:p>
        </p:txBody>
      </p:sp>
      <p:cxnSp>
        <p:nvCxnSpPr>
          <p:cNvPr id="465" name="Google Shape;465;p50"/>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466" name="Google Shape;466;p50"/>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467" name="Google Shape;467;p50"/>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50"/>
          <p:cNvSpPr txBox="1"/>
          <p:nvPr/>
        </p:nvSpPr>
        <p:spPr>
          <a:xfrm>
            <a:off x="185100" y="1475800"/>
            <a:ext cx="2252700" cy="15639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Benefits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of Open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E</a:t>
            </a:r>
            <a:r>
              <a:rPr lang="en" sz="2800" b="1">
                <a:solidFill>
                  <a:schemeClr val="lt1"/>
                </a:solidFill>
                <a:latin typeface="Open Sans"/>
                <a:ea typeface="Open Sans"/>
                <a:cs typeface="Open Sans"/>
                <a:sym typeface="Open Sans"/>
              </a:rPr>
              <a:t>ducation </a:t>
            </a:r>
            <a:endParaRPr sz="28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chemeClr val="lt1"/>
                </a:solidFill>
                <a:latin typeface="Open Sans"/>
                <a:ea typeface="Open Sans"/>
                <a:cs typeface="Open Sans"/>
                <a:sym typeface="Open Sans"/>
              </a:rPr>
              <a:t>for all</a:t>
            </a:r>
            <a:endParaRPr sz="2800" b="1">
              <a:solidFill>
                <a:schemeClr val="lt1"/>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2"/>
        <p:cNvGrpSpPr/>
        <p:nvPr/>
      </p:nvGrpSpPr>
      <p:grpSpPr>
        <a:xfrm>
          <a:off x="0" y="0"/>
          <a:ext cx="0" cy="0"/>
          <a:chOff x="0" y="0"/>
          <a:chExt cx="0" cy="0"/>
        </a:xfrm>
      </p:grpSpPr>
      <p:sp>
        <p:nvSpPr>
          <p:cNvPr id="473" name="Google Shape;473;p51"/>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51"/>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51"/>
          <p:cNvSpPr txBox="1"/>
          <p:nvPr/>
        </p:nvSpPr>
        <p:spPr>
          <a:xfrm>
            <a:off x="3197250" y="787550"/>
            <a:ext cx="5412300" cy="334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Promote diversity and inclusivity: </a:t>
            </a:r>
            <a:br>
              <a:rPr lang="en" sz="3000" b="1">
                <a:solidFill>
                  <a:srgbClr val="004993"/>
                </a:solidFill>
                <a:latin typeface="Open Sans"/>
                <a:ea typeface="Open Sans"/>
                <a:cs typeface="Open Sans"/>
                <a:sym typeface="Open Sans"/>
              </a:rPr>
            </a:br>
            <a:r>
              <a:rPr lang="en" sz="2400">
                <a:solidFill>
                  <a:srgbClr val="004993"/>
                </a:solidFill>
                <a:latin typeface="Open Sans"/>
                <a:ea typeface="Open Sans"/>
                <a:cs typeface="Open Sans"/>
                <a:sym typeface="Open Sans"/>
              </a:rPr>
              <a:t>OER materials, easily shared and accessed via the Internet, are a great tool to discover and familiarise oneself with different viewpoints.</a:t>
            </a:r>
            <a:endParaRPr sz="24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b="1">
              <a:solidFill>
                <a:srgbClr val="004993"/>
              </a:solidFill>
              <a:latin typeface="Open Sans"/>
              <a:ea typeface="Open Sans"/>
              <a:cs typeface="Open Sans"/>
              <a:sym typeface="Open Sans"/>
            </a:endParaRPr>
          </a:p>
          <a:p>
            <a:pPr marL="0" lvl="0" indent="0" algn="l" rtl="0">
              <a:lnSpc>
                <a:spcPct val="115000"/>
              </a:lnSpc>
              <a:spcBef>
                <a:spcPts val="1200"/>
              </a:spcBef>
              <a:spcAft>
                <a:spcPts val="1200"/>
              </a:spcAft>
              <a:buNone/>
            </a:pPr>
            <a:endParaRPr sz="1300" b="1">
              <a:solidFill>
                <a:srgbClr val="004993"/>
              </a:solidFill>
              <a:latin typeface="Open Sans"/>
              <a:ea typeface="Open Sans"/>
              <a:cs typeface="Open Sans"/>
              <a:sym typeface="Open Sans"/>
            </a:endParaRPr>
          </a:p>
        </p:txBody>
      </p:sp>
      <p:cxnSp>
        <p:nvCxnSpPr>
          <p:cNvPr id="476" name="Google Shape;476;p51"/>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477" name="Google Shape;477;p51"/>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478" name="Google Shape;478;p51"/>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51"/>
          <p:cNvSpPr txBox="1"/>
          <p:nvPr/>
        </p:nvSpPr>
        <p:spPr>
          <a:xfrm>
            <a:off x="185100" y="1475800"/>
            <a:ext cx="2252700" cy="15639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Benefits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of Open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E</a:t>
            </a:r>
            <a:r>
              <a:rPr lang="en" sz="2800" b="1">
                <a:solidFill>
                  <a:schemeClr val="lt1"/>
                </a:solidFill>
                <a:latin typeface="Open Sans"/>
                <a:ea typeface="Open Sans"/>
                <a:cs typeface="Open Sans"/>
                <a:sym typeface="Open Sans"/>
              </a:rPr>
              <a:t>ducation </a:t>
            </a:r>
            <a:endParaRPr sz="28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chemeClr val="lt1"/>
                </a:solidFill>
                <a:latin typeface="Open Sans"/>
                <a:ea typeface="Open Sans"/>
                <a:cs typeface="Open Sans"/>
                <a:sym typeface="Open Sans"/>
              </a:rPr>
              <a:t>for all</a:t>
            </a:r>
            <a:endParaRPr sz="2800" b="1">
              <a:solidFill>
                <a:schemeClr val="lt1"/>
              </a:solidFill>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88"/>
        <p:cNvGrpSpPr/>
        <p:nvPr/>
      </p:nvGrpSpPr>
      <p:grpSpPr>
        <a:xfrm>
          <a:off x="0" y="0"/>
          <a:ext cx="0" cy="0"/>
          <a:chOff x="0" y="0"/>
          <a:chExt cx="0" cy="0"/>
        </a:xfrm>
      </p:grpSpPr>
      <p:sp>
        <p:nvSpPr>
          <p:cNvPr id="89" name="Google Shape;89;p16"/>
          <p:cNvSpPr txBox="1"/>
          <p:nvPr/>
        </p:nvSpPr>
        <p:spPr>
          <a:xfrm>
            <a:off x="3897500" y="1214075"/>
            <a:ext cx="4798800" cy="226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500" b="1">
                <a:solidFill>
                  <a:srgbClr val="004993"/>
                </a:solidFill>
                <a:latin typeface="Open Sans"/>
                <a:ea typeface="Open Sans"/>
                <a:cs typeface="Open Sans"/>
                <a:sym typeface="Open Sans"/>
              </a:rPr>
              <a:t>What </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are </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open licences?</a:t>
            </a:r>
            <a:endParaRPr sz="4600" b="1">
              <a:solidFill>
                <a:srgbClr val="004993"/>
              </a:solidFill>
              <a:latin typeface="Open Sans"/>
              <a:ea typeface="Open Sans"/>
              <a:cs typeface="Open Sans"/>
              <a:sym typeface="Open Sans"/>
            </a:endParaRPr>
          </a:p>
        </p:txBody>
      </p:sp>
      <p:sp>
        <p:nvSpPr>
          <p:cNvPr id="90" name="Google Shape;90;p16"/>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1" name="Google Shape;91;p16"/>
          <p:cNvPicPr preferRelativeResize="0"/>
          <p:nvPr/>
        </p:nvPicPr>
        <p:blipFill>
          <a:blip r:embed="rId3">
            <a:alphaModFix/>
          </a:blip>
          <a:stretch>
            <a:fillRect/>
          </a:stretch>
        </p:blipFill>
        <p:spPr>
          <a:xfrm>
            <a:off x="817575" y="1370375"/>
            <a:ext cx="2568609" cy="1950000"/>
          </a:xfrm>
          <a:prstGeom prst="rect">
            <a:avLst/>
          </a:prstGeom>
          <a:noFill/>
          <a:ln>
            <a:noFill/>
          </a:ln>
        </p:spPr>
      </p:pic>
      <p:sp>
        <p:nvSpPr>
          <p:cNvPr id="92" name="Google Shape;92;p16"/>
          <p:cNvSpPr txBox="1"/>
          <p:nvPr/>
        </p:nvSpPr>
        <p:spPr>
          <a:xfrm>
            <a:off x="1316037" y="1575312"/>
            <a:ext cx="3934800" cy="10314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3200" b="1">
                <a:solidFill>
                  <a:srgbClr val="FFFFFF"/>
                </a:solidFill>
                <a:latin typeface="Open Sans"/>
                <a:ea typeface="Open Sans"/>
                <a:cs typeface="Open Sans"/>
                <a:sym typeface="Open Sans"/>
              </a:rPr>
              <a:t>OER</a:t>
            </a:r>
            <a:endParaRPr sz="3200" b="1">
              <a:solidFill>
                <a:srgbClr val="FFFFFF"/>
              </a:solidFill>
              <a:latin typeface="Open Sans"/>
              <a:ea typeface="Open Sans"/>
              <a:cs typeface="Open Sans"/>
              <a:sym typeface="Open Sans"/>
            </a:endParaRPr>
          </a:p>
          <a:p>
            <a:pPr marL="0" lvl="0" indent="0" algn="l" rtl="0">
              <a:lnSpc>
                <a:spcPct val="100000"/>
              </a:lnSpc>
              <a:spcBef>
                <a:spcPts val="0"/>
              </a:spcBef>
              <a:spcAft>
                <a:spcPts val="0"/>
              </a:spcAft>
              <a:buNone/>
            </a:pPr>
            <a:r>
              <a:rPr lang="en" sz="2300">
                <a:solidFill>
                  <a:srgbClr val="FFFFFF"/>
                </a:solidFill>
                <a:latin typeface="Open Sans"/>
                <a:ea typeface="Open Sans"/>
                <a:cs typeface="Open Sans"/>
                <a:sym typeface="Open Sans"/>
              </a:rPr>
              <a:t>BASIC</a:t>
            </a:r>
            <a:endParaRPr sz="2300">
              <a:solidFill>
                <a:srgbClr val="FFFFFF"/>
              </a:solidFill>
              <a:latin typeface="Open Sans"/>
              <a:ea typeface="Open Sans"/>
              <a:cs typeface="Open Sans"/>
              <a:sym typeface="Open Sans"/>
            </a:endParaRPr>
          </a:p>
        </p:txBody>
      </p:sp>
      <p:pic>
        <p:nvPicPr>
          <p:cNvPr id="93" name="Google Shape;93;p16"/>
          <p:cNvPicPr preferRelativeResize="0"/>
          <p:nvPr/>
        </p:nvPicPr>
        <p:blipFill rotWithShape="1">
          <a:blip r:embed="rId4">
            <a:alphaModFix/>
          </a:blip>
          <a:srcRect/>
          <a:stretch/>
        </p:blipFill>
        <p:spPr>
          <a:xfrm>
            <a:off x="192049" y="4663549"/>
            <a:ext cx="979725" cy="342800"/>
          </a:xfrm>
          <a:prstGeom prst="rect">
            <a:avLst/>
          </a:prstGeom>
          <a:noFill/>
          <a:ln>
            <a:noFill/>
          </a:ln>
        </p:spPr>
      </p:pic>
      <p:cxnSp>
        <p:nvCxnSpPr>
          <p:cNvPr id="94" name="Google Shape;94;p16"/>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3"/>
        <p:cNvGrpSpPr/>
        <p:nvPr/>
      </p:nvGrpSpPr>
      <p:grpSpPr>
        <a:xfrm>
          <a:off x="0" y="0"/>
          <a:ext cx="0" cy="0"/>
          <a:chOff x="0" y="0"/>
          <a:chExt cx="0" cy="0"/>
        </a:xfrm>
      </p:grpSpPr>
      <p:sp>
        <p:nvSpPr>
          <p:cNvPr id="484" name="Google Shape;484;p52"/>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52"/>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52"/>
          <p:cNvSpPr txBox="1"/>
          <p:nvPr/>
        </p:nvSpPr>
        <p:spPr>
          <a:xfrm>
            <a:off x="3202900" y="1070150"/>
            <a:ext cx="5406600" cy="247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3000" b="1">
                <a:solidFill>
                  <a:srgbClr val="004993"/>
                </a:solidFill>
                <a:latin typeface="Open Sans"/>
                <a:ea typeface="Open Sans"/>
                <a:cs typeface="Open Sans"/>
                <a:sym typeface="Open Sans"/>
              </a:rPr>
              <a:t>Foster citizen science: </a:t>
            </a:r>
            <a:r>
              <a:rPr lang="en" sz="2400">
                <a:solidFill>
                  <a:srgbClr val="004993"/>
                </a:solidFill>
                <a:latin typeface="Open Sans"/>
                <a:ea typeface="Open Sans"/>
                <a:cs typeface="Open Sans"/>
                <a:sym typeface="Open Sans"/>
              </a:rPr>
              <a:t>Knowledge can be created by everyone, and the availability of materials makes it easier for people to continue gaining knowledge.</a:t>
            </a:r>
            <a:endParaRPr sz="2400" b="1">
              <a:solidFill>
                <a:srgbClr val="004993"/>
              </a:solidFill>
              <a:latin typeface="Open Sans"/>
              <a:ea typeface="Open Sans"/>
              <a:cs typeface="Open Sans"/>
              <a:sym typeface="Open Sans"/>
            </a:endParaRPr>
          </a:p>
          <a:p>
            <a:pPr marL="0" lvl="0" indent="0" algn="l" rtl="0">
              <a:lnSpc>
                <a:spcPct val="115000"/>
              </a:lnSpc>
              <a:spcBef>
                <a:spcPts val="1200"/>
              </a:spcBef>
              <a:spcAft>
                <a:spcPts val="1200"/>
              </a:spcAft>
              <a:buNone/>
            </a:pPr>
            <a:endParaRPr sz="1300" b="1">
              <a:solidFill>
                <a:srgbClr val="004993"/>
              </a:solidFill>
              <a:latin typeface="Open Sans"/>
              <a:ea typeface="Open Sans"/>
              <a:cs typeface="Open Sans"/>
              <a:sym typeface="Open Sans"/>
            </a:endParaRPr>
          </a:p>
        </p:txBody>
      </p:sp>
      <p:cxnSp>
        <p:nvCxnSpPr>
          <p:cNvPr id="487" name="Google Shape;487;p52"/>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488" name="Google Shape;488;p52"/>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489" name="Google Shape;489;p52"/>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52"/>
          <p:cNvSpPr txBox="1"/>
          <p:nvPr/>
        </p:nvSpPr>
        <p:spPr>
          <a:xfrm>
            <a:off x="185100" y="1475800"/>
            <a:ext cx="2252700" cy="15639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Benefits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of Open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E</a:t>
            </a:r>
            <a:r>
              <a:rPr lang="en" sz="2800" b="1">
                <a:solidFill>
                  <a:schemeClr val="lt1"/>
                </a:solidFill>
                <a:latin typeface="Open Sans"/>
                <a:ea typeface="Open Sans"/>
                <a:cs typeface="Open Sans"/>
                <a:sym typeface="Open Sans"/>
              </a:rPr>
              <a:t>ducation </a:t>
            </a:r>
            <a:endParaRPr sz="28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chemeClr val="lt1"/>
                </a:solidFill>
                <a:latin typeface="Open Sans"/>
                <a:ea typeface="Open Sans"/>
                <a:cs typeface="Open Sans"/>
                <a:sym typeface="Open Sans"/>
              </a:rPr>
              <a:t>for all</a:t>
            </a:r>
            <a:endParaRPr sz="2800" b="1">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4"/>
        <p:cNvGrpSpPr/>
        <p:nvPr/>
      </p:nvGrpSpPr>
      <p:grpSpPr>
        <a:xfrm>
          <a:off x="0" y="0"/>
          <a:ext cx="0" cy="0"/>
          <a:chOff x="0" y="0"/>
          <a:chExt cx="0" cy="0"/>
        </a:xfrm>
      </p:grpSpPr>
      <p:sp>
        <p:nvSpPr>
          <p:cNvPr id="495" name="Google Shape;495;p53"/>
          <p:cNvSpPr/>
          <p:nvPr/>
        </p:nvSpPr>
        <p:spPr>
          <a:xfrm>
            <a:off x="0" y="-51450"/>
            <a:ext cx="2195400" cy="4578000"/>
          </a:xfrm>
          <a:prstGeom prst="rect">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53"/>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53"/>
          <p:cNvSpPr txBox="1"/>
          <p:nvPr/>
        </p:nvSpPr>
        <p:spPr>
          <a:xfrm>
            <a:off x="3214225" y="708400"/>
            <a:ext cx="5395200" cy="4248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 sz="1800" b="1">
                <a:solidFill>
                  <a:srgbClr val="004993"/>
                </a:solidFill>
                <a:latin typeface="Open Sans"/>
                <a:ea typeface="Open Sans"/>
                <a:cs typeface="Open Sans"/>
                <a:sym typeface="Open Sans"/>
              </a:rPr>
              <a:t>Enhance quality: </a:t>
            </a:r>
            <a:r>
              <a:rPr lang="en" sz="1800">
                <a:solidFill>
                  <a:srgbClr val="004993"/>
                </a:solidFill>
                <a:latin typeface="Open Sans"/>
                <a:ea typeface="Open Sans"/>
                <a:cs typeface="Open Sans"/>
                <a:sym typeface="Open Sans"/>
              </a:rPr>
              <a:t>Anyone can support quality enhancements of OER by simply asking questions to clarify them; no access means no questions, no questions means no doubts, </a:t>
            </a:r>
            <a:br>
              <a:rPr lang="en" sz="1800">
                <a:solidFill>
                  <a:srgbClr val="004993"/>
                </a:solidFill>
                <a:latin typeface="Open Sans"/>
                <a:ea typeface="Open Sans"/>
                <a:cs typeface="Open Sans"/>
                <a:sym typeface="Open Sans"/>
              </a:rPr>
            </a:br>
            <a:r>
              <a:rPr lang="en" sz="1800">
                <a:solidFill>
                  <a:srgbClr val="004993"/>
                </a:solidFill>
                <a:latin typeface="Open Sans"/>
                <a:ea typeface="Open Sans"/>
                <a:cs typeface="Open Sans"/>
                <a:sym typeface="Open Sans"/>
              </a:rPr>
              <a:t>no doubts means no improvements.</a:t>
            </a:r>
            <a:endParaRPr sz="18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sz="18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n" sz="1800" b="1">
                <a:solidFill>
                  <a:srgbClr val="004993"/>
                </a:solidFill>
                <a:latin typeface="Open Sans"/>
                <a:ea typeface="Open Sans"/>
                <a:cs typeface="Open Sans"/>
                <a:sym typeface="Open Sans"/>
              </a:rPr>
              <a:t>Expand boundaries:</a:t>
            </a:r>
            <a:r>
              <a:rPr lang="en" sz="1800">
                <a:solidFill>
                  <a:srgbClr val="004993"/>
                </a:solidFill>
                <a:latin typeface="Open Sans"/>
                <a:ea typeface="Open Sans"/>
                <a:cs typeface="Open Sans"/>
                <a:sym typeface="Open Sans"/>
              </a:rPr>
              <a:t>  OER are a wonderful way to share knowledge across borders that enable adaptations that truly work locally.</a:t>
            </a:r>
            <a:endParaRPr sz="18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2100">
              <a:solidFill>
                <a:srgbClr val="004993"/>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sz="1800">
              <a:solidFill>
                <a:srgbClr val="004993"/>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endParaRPr sz="1300" b="1">
              <a:solidFill>
                <a:srgbClr val="004993"/>
              </a:solidFill>
              <a:latin typeface="Open Sans"/>
              <a:ea typeface="Open Sans"/>
              <a:cs typeface="Open Sans"/>
              <a:sym typeface="Open Sans"/>
            </a:endParaRPr>
          </a:p>
          <a:p>
            <a:pPr marL="0" lvl="0" indent="0" algn="l" rtl="0">
              <a:lnSpc>
                <a:spcPct val="115000"/>
              </a:lnSpc>
              <a:spcBef>
                <a:spcPts val="1200"/>
              </a:spcBef>
              <a:spcAft>
                <a:spcPts val="1200"/>
              </a:spcAft>
              <a:buNone/>
            </a:pPr>
            <a:endParaRPr sz="1300" b="1">
              <a:solidFill>
                <a:srgbClr val="004993"/>
              </a:solidFill>
              <a:latin typeface="Open Sans"/>
              <a:ea typeface="Open Sans"/>
              <a:cs typeface="Open Sans"/>
              <a:sym typeface="Open Sans"/>
            </a:endParaRPr>
          </a:p>
        </p:txBody>
      </p:sp>
      <p:cxnSp>
        <p:nvCxnSpPr>
          <p:cNvPr id="498" name="Google Shape;498;p53"/>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499" name="Google Shape;499;p53"/>
          <p:cNvPicPr preferRelativeResize="0"/>
          <p:nvPr/>
        </p:nvPicPr>
        <p:blipFill rotWithShape="1">
          <a:blip r:embed="rId3">
            <a:alphaModFix/>
          </a:blip>
          <a:srcRect/>
          <a:stretch/>
        </p:blipFill>
        <p:spPr>
          <a:xfrm>
            <a:off x="192049" y="4663549"/>
            <a:ext cx="979725" cy="342800"/>
          </a:xfrm>
          <a:prstGeom prst="rect">
            <a:avLst/>
          </a:prstGeom>
          <a:noFill/>
          <a:ln>
            <a:noFill/>
          </a:ln>
        </p:spPr>
      </p:pic>
      <p:sp>
        <p:nvSpPr>
          <p:cNvPr id="500" name="Google Shape;500;p53"/>
          <p:cNvSpPr/>
          <p:nvPr/>
        </p:nvSpPr>
        <p:spPr>
          <a:xfrm>
            <a:off x="1328900" y="1446688"/>
            <a:ext cx="1641600" cy="1622100"/>
          </a:xfrm>
          <a:prstGeom prst="ellipse">
            <a:avLst/>
          </a:prstGeom>
          <a:solidFill>
            <a:srgbClr val="0049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53"/>
          <p:cNvSpPr txBox="1"/>
          <p:nvPr/>
        </p:nvSpPr>
        <p:spPr>
          <a:xfrm>
            <a:off x="185100" y="1475800"/>
            <a:ext cx="2252700" cy="1563900"/>
          </a:xfrm>
          <a:prstGeom prst="rect">
            <a:avLst/>
          </a:prstGeom>
          <a:noFill/>
          <a:ln>
            <a:noFill/>
          </a:ln>
        </p:spPr>
        <p:txBody>
          <a:bodyPr spcFirstLastPara="1" wrap="square" lIns="91425" tIns="91425" rIns="91425" bIns="91425" anchor="t" anchorCtr="0">
            <a:spAutoFit/>
          </a:bodyPr>
          <a:lstStyle/>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Benefits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of Open </a:t>
            </a:r>
            <a:endParaRPr sz="2800" b="1">
              <a:solidFill>
                <a:srgbClr val="FFFFFF"/>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rgbClr val="FFFFFF"/>
                </a:solidFill>
                <a:latin typeface="Open Sans"/>
                <a:ea typeface="Open Sans"/>
                <a:cs typeface="Open Sans"/>
                <a:sym typeface="Open Sans"/>
              </a:rPr>
              <a:t>E</a:t>
            </a:r>
            <a:r>
              <a:rPr lang="en" sz="2800" b="1">
                <a:solidFill>
                  <a:schemeClr val="lt1"/>
                </a:solidFill>
                <a:latin typeface="Open Sans"/>
                <a:ea typeface="Open Sans"/>
                <a:cs typeface="Open Sans"/>
                <a:sym typeface="Open Sans"/>
              </a:rPr>
              <a:t>ducation </a:t>
            </a:r>
            <a:endParaRPr sz="2800" b="1">
              <a:solidFill>
                <a:schemeClr val="lt1"/>
              </a:solidFill>
              <a:latin typeface="Open Sans"/>
              <a:ea typeface="Open Sans"/>
              <a:cs typeface="Open Sans"/>
              <a:sym typeface="Open Sans"/>
            </a:endParaRPr>
          </a:p>
          <a:p>
            <a:pPr marL="0" lvl="0" indent="0" algn="l" rtl="0">
              <a:lnSpc>
                <a:spcPct val="80000"/>
              </a:lnSpc>
              <a:spcBef>
                <a:spcPts val="0"/>
              </a:spcBef>
              <a:spcAft>
                <a:spcPts val="0"/>
              </a:spcAft>
              <a:buNone/>
            </a:pPr>
            <a:r>
              <a:rPr lang="en" sz="2800" b="1">
                <a:solidFill>
                  <a:schemeClr val="lt1"/>
                </a:solidFill>
                <a:latin typeface="Open Sans"/>
                <a:ea typeface="Open Sans"/>
                <a:cs typeface="Open Sans"/>
                <a:sym typeface="Open Sans"/>
              </a:rPr>
              <a:t>for all</a:t>
            </a:r>
            <a:endParaRPr sz="2800" b="1">
              <a:solidFill>
                <a:schemeClr val="lt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98"/>
        <p:cNvGrpSpPr/>
        <p:nvPr/>
      </p:nvGrpSpPr>
      <p:grpSpPr>
        <a:xfrm>
          <a:off x="0" y="0"/>
          <a:ext cx="0" cy="0"/>
          <a:chOff x="0" y="0"/>
          <a:chExt cx="0" cy="0"/>
        </a:xfrm>
      </p:grpSpPr>
      <p:sp>
        <p:nvSpPr>
          <p:cNvPr id="99" name="Google Shape;99;p17"/>
          <p:cNvSpPr txBox="1"/>
          <p:nvPr/>
        </p:nvSpPr>
        <p:spPr>
          <a:xfrm>
            <a:off x="3897500" y="1214075"/>
            <a:ext cx="4798800" cy="226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500" b="1">
                <a:solidFill>
                  <a:srgbClr val="004993"/>
                </a:solidFill>
                <a:latin typeface="Open Sans"/>
                <a:ea typeface="Open Sans"/>
                <a:cs typeface="Open Sans"/>
                <a:sym typeface="Open Sans"/>
              </a:rPr>
              <a:t>What </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can you do</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with OER?</a:t>
            </a:r>
            <a:endParaRPr sz="4600" b="1">
              <a:solidFill>
                <a:srgbClr val="004993"/>
              </a:solidFill>
              <a:latin typeface="Open Sans"/>
              <a:ea typeface="Open Sans"/>
              <a:cs typeface="Open Sans"/>
              <a:sym typeface="Open Sans"/>
            </a:endParaRPr>
          </a:p>
        </p:txBody>
      </p:sp>
      <p:sp>
        <p:nvSpPr>
          <p:cNvPr id="100" name="Google Shape;100;p17"/>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1" name="Google Shape;101;p17"/>
          <p:cNvPicPr preferRelativeResize="0"/>
          <p:nvPr/>
        </p:nvPicPr>
        <p:blipFill>
          <a:blip r:embed="rId3">
            <a:alphaModFix/>
          </a:blip>
          <a:stretch>
            <a:fillRect/>
          </a:stretch>
        </p:blipFill>
        <p:spPr>
          <a:xfrm>
            <a:off x="817575" y="1370375"/>
            <a:ext cx="2568609" cy="1950000"/>
          </a:xfrm>
          <a:prstGeom prst="rect">
            <a:avLst/>
          </a:prstGeom>
          <a:noFill/>
          <a:ln>
            <a:noFill/>
          </a:ln>
        </p:spPr>
      </p:pic>
      <p:sp>
        <p:nvSpPr>
          <p:cNvPr id="102" name="Google Shape;102;p17"/>
          <p:cNvSpPr txBox="1"/>
          <p:nvPr/>
        </p:nvSpPr>
        <p:spPr>
          <a:xfrm>
            <a:off x="1316037" y="1575312"/>
            <a:ext cx="3934800" cy="10314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3200" b="1">
                <a:solidFill>
                  <a:srgbClr val="FFFFFF"/>
                </a:solidFill>
                <a:latin typeface="Open Sans"/>
                <a:ea typeface="Open Sans"/>
                <a:cs typeface="Open Sans"/>
                <a:sym typeface="Open Sans"/>
              </a:rPr>
              <a:t>OER</a:t>
            </a:r>
            <a:endParaRPr sz="3200" b="1">
              <a:solidFill>
                <a:srgbClr val="FFFFFF"/>
              </a:solidFill>
              <a:latin typeface="Open Sans"/>
              <a:ea typeface="Open Sans"/>
              <a:cs typeface="Open Sans"/>
              <a:sym typeface="Open Sans"/>
            </a:endParaRPr>
          </a:p>
          <a:p>
            <a:pPr marL="0" lvl="0" indent="0" algn="l" rtl="0">
              <a:lnSpc>
                <a:spcPct val="100000"/>
              </a:lnSpc>
              <a:spcBef>
                <a:spcPts val="0"/>
              </a:spcBef>
              <a:spcAft>
                <a:spcPts val="0"/>
              </a:spcAft>
              <a:buNone/>
            </a:pPr>
            <a:r>
              <a:rPr lang="en" sz="2300">
                <a:solidFill>
                  <a:srgbClr val="FFFFFF"/>
                </a:solidFill>
                <a:latin typeface="Open Sans"/>
                <a:ea typeface="Open Sans"/>
                <a:cs typeface="Open Sans"/>
                <a:sym typeface="Open Sans"/>
              </a:rPr>
              <a:t>BASIC</a:t>
            </a:r>
            <a:endParaRPr sz="2300">
              <a:solidFill>
                <a:srgbClr val="FFFFFF"/>
              </a:solidFill>
              <a:latin typeface="Open Sans"/>
              <a:ea typeface="Open Sans"/>
              <a:cs typeface="Open Sans"/>
              <a:sym typeface="Open Sans"/>
            </a:endParaRPr>
          </a:p>
        </p:txBody>
      </p:sp>
      <p:pic>
        <p:nvPicPr>
          <p:cNvPr id="103" name="Google Shape;103;p17"/>
          <p:cNvPicPr preferRelativeResize="0"/>
          <p:nvPr/>
        </p:nvPicPr>
        <p:blipFill rotWithShape="1">
          <a:blip r:embed="rId4">
            <a:alphaModFix/>
          </a:blip>
          <a:srcRect/>
          <a:stretch/>
        </p:blipFill>
        <p:spPr>
          <a:xfrm>
            <a:off x="192049" y="4663549"/>
            <a:ext cx="979725" cy="342800"/>
          </a:xfrm>
          <a:prstGeom prst="rect">
            <a:avLst/>
          </a:prstGeom>
          <a:noFill/>
          <a:ln>
            <a:noFill/>
          </a:ln>
        </p:spPr>
      </p:pic>
      <p:cxnSp>
        <p:nvCxnSpPr>
          <p:cNvPr id="104" name="Google Shape;104;p17"/>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108"/>
        <p:cNvGrpSpPr/>
        <p:nvPr/>
      </p:nvGrpSpPr>
      <p:grpSpPr>
        <a:xfrm>
          <a:off x="0" y="0"/>
          <a:ext cx="0" cy="0"/>
          <a:chOff x="0" y="0"/>
          <a:chExt cx="0" cy="0"/>
        </a:xfrm>
      </p:grpSpPr>
      <p:sp>
        <p:nvSpPr>
          <p:cNvPr id="109" name="Google Shape;109;p18"/>
          <p:cNvSpPr txBox="1"/>
          <p:nvPr/>
        </p:nvSpPr>
        <p:spPr>
          <a:xfrm>
            <a:off x="3897500" y="1214075"/>
            <a:ext cx="4798800" cy="226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500" b="1">
                <a:solidFill>
                  <a:srgbClr val="004993"/>
                </a:solidFill>
                <a:latin typeface="Open Sans"/>
                <a:ea typeface="Open Sans"/>
                <a:cs typeface="Open Sans"/>
                <a:sym typeface="Open Sans"/>
              </a:rPr>
              <a:t>OER </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should be</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accessible</a:t>
            </a:r>
            <a:endParaRPr sz="4500" b="1">
              <a:solidFill>
                <a:srgbClr val="004993"/>
              </a:solidFill>
              <a:latin typeface="Open Sans"/>
              <a:ea typeface="Open Sans"/>
              <a:cs typeface="Open Sans"/>
              <a:sym typeface="Open Sans"/>
            </a:endParaRPr>
          </a:p>
        </p:txBody>
      </p:sp>
      <p:sp>
        <p:nvSpPr>
          <p:cNvPr id="110" name="Google Shape;110;p18"/>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1" name="Google Shape;111;p18"/>
          <p:cNvPicPr preferRelativeResize="0"/>
          <p:nvPr/>
        </p:nvPicPr>
        <p:blipFill>
          <a:blip r:embed="rId3">
            <a:alphaModFix/>
          </a:blip>
          <a:stretch>
            <a:fillRect/>
          </a:stretch>
        </p:blipFill>
        <p:spPr>
          <a:xfrm>
            <a:off x="817575" y="1370375"/>
            <a:ext cx="2568609" cy="1950000"/>
          </a:xfrm>
          <a:prstGeom prst="rect">
            <a:avLst/>
          </a:prstGeom>
          <a:noFill/>
          <a:ln>
            <a:noFill/>
          </a:ln>
        </p:spPr>
      </p:pic>
      <p:sp>
        <p:nvSpPr>
          <p:cNvPr id="112" name="Google Shape;112;p18"/>
          <p:cNvSpPr txBox="1"/>
          <p:nvPr/>
        </p:nvSpPr>
        <p:spPr>
          <a:xfrm>
            <a:off x="1316037" y="1575312"/>
            <a:ext cx="3934800" cy="10314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3200" b="1">
                <a:solidFill>
                  <a:srgbClr val="FFFFFF"/>
                </a:solidFill>
                <a:latin typeface="Open Sans"/>
                <a:ea typeface="Open Sans"/>
                <a:cs typeface="Open Sans"/>
                <a:sym typeface="Open Sans"/>
              </a:rPr>
              <a:t>OER</a:t>
            </a:r>
            <a:endParaRPr sz="3200" b="1">
              <a:solidFill>
                <a:srgbClr val="FFFFFF"/>
              </a:solidFill>
              <a:latin typeface="Open Sans"/>
              <a:ea typeface="Open Sans"/>
              <a:cs typeface="Open Sans"/>
              <a:sym typeface="Open Sans"/>
            </a:endParaRPr>
          </a:p>
          <a:p>
            <a:pPr marL="0" lvl="0" indent="0" algn="l" rtl="0">
              <a:lnSpc>
                <a:spcPct val="100000"/>
              </a:lnSpc>
              <a:spcBef>
                <a:spcPts val="0"/>
              </a:spcBef>
              <a:spcAft>
                <a:spcPts val="0"/>
              </a:spcAft>
              <a:buNone/>
            </a:pPr>
            <a:r>
              <a:rPr lang="en" sz="2300">
                <a:solidFill>
                  <a:srgbClr val="FFFFFF"/>
                </a:solidFill>
                <a:latin typeface="Open Sans"/>
                <a:ea typeface="Open Sans"/>
                <a:cs typeface="Open Sans"/>
                <a:sym typeface="Open Sans"/>
              </a:rPr>
              <a:t>BASIC</a:t>
            </a:r>
            <a:endParaRPr sz="2300">
              <a:solidFill>
                <a:srgbClr val="FFFFFF"/>
              </a:solidFill>
              <a:latin typeface="Open Sans"/>
              <a:ea typeface="Open Sans"/>
              <a:cs typeface="Open Sans"/>
              <a:sym typeface="Open Sans"/>
            </a:endParaRPr>
          </a:p>
        </p:txBody>
      </p:sp>
      <p:pic>
        <p:nvPicPr>
          <p:cNvPr id="113" name="Google Shape;113;p18"/>
          <p:cNvPicPr preferRelativeResize="0"/>
          <p:nvPr/>
        </p:nvPicPr>
        <p:blipFill rotWithShape="1">
          <a:blip r:embed="rId4">
            <a:alphaModFix/>
          </a:blip>
          <a:srcRect/>
          <a:stretch/>
        </p:blipFill>
        <p:spPr>
          <a:xfrm>
            <a:off x="192049" y="4663549"/>
            <a:ext cx="979725" cy="342800"/>
          </a:xfrm>
          <a:prstGeom prst="rect">
            <a:avLst/>
          </a:prstGeom>
          <a:noFill/>
          <a:ln>
            <a:noFill/>
          </a:ln>
        </p:spPr>
      </p:pic>
      <p:cxnSp>
        <p:nvCxnSpPr>
          <p:cNvPr id="114" name="Google Shape;114;p18"/>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DE59"/>
        </a:solidFill>
        <a:effectLst/>
      </p:bgPr>
    </p:bg>
    <p:spTree>
      <p:nvGrpSpPr>
        <p:cNvPr id="1" name="Shape 118"/>
        <p:cNvGrpSpPr/>
        <p:nvPr/>
      </p:nvGrpSpPr>
      <p:grpSpPr>
        <a:xfrm>
          <a:off x="0" y="0"/>
          <a:ext cx="0" cy="0"/>
          <a:chOff x="0" y="0"/>
          <a:chExt cx="0" cy="0"/>
        </a:xfrm>
      </p:grpSpPr>
      <p:sp>
        <p:nvSpPr>
          <p:cNvPr id="119" name="Google Shape;119;p19"/>
          <p:cNvSpPr txBox="1"/>
          <p:nvPr/>
        </p:nvSpPr>
        <p:spPr>
          <a:xfrm>
            <a:off x="3897500" y="1214075"/>
            <a:ext cx="4798800" cy="226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500" b="1">
                <a:solidFill>
                  <a:srgbClr val="004993"/>
                </a:solidFill>
                <a:latin typeface="Open Sans"/>
                <a:ea typeface="Open Sans"/>
                <a:cs typeface="Open Sans"/>
                <a:sym typeface="Open Sans"/>
              </a:rPr>
              <a:t>OER </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should be</a:t>
            </a:r>
            <a:endParaRPr sz="4500" b="1">
              <a:solidFill>
                <a:srgbClr val="004993"/>
              </a:solidFill>
              <a:latin typeface="Open Sans"/>
              <a:ea typeface="Open Sans"/>
              <a:cs typeface="Open Sans"/>
              <a:sym typeface="Open Sans"/>
            </a:endParaRPr>
          </a:p>
          <a:p>
            <a:pPr marL="0" lvl="0" indent="0" algn="l" rtl="0">
              <a:spcBef>
                <a:spcPts val="0"/>
              </a:spcBef>
              <a:spcAft>
                <a:spcPts val="0"/>
              </a:spcAft>
              <a:buNone/>
            </a:pPr>
            <a:r>
              <a:rPr lang="en" sz="4500" b="1">
                <a:solidFill>
                  <a:srgbClr val="004993"/>
                </a:solidFill>
                <a:latin typeface="Open Sans"/>
                <a:ea typeface="Open Sans"/>
                <a:cs typeface="Open Sans"/>
                <a:sym typeface="Open Sans"/>
              </a:rPr>
              <a:t>reusable</a:t>
            </a:r>
            <a:endParaRPr sz="4500" b="1">
              <a:solidFill>
                <a:srgbClr val="004993"/>
              </a:solidFill>
              <a:latin typeface="Open Sans"/>
              <a:ea typeface="Open Sans"/>
              <a:cs typeface="Open Sans"/>
              <a:sym typeface="Open Sans"/>
            </a:endParaRPr>
          </a:p>
        </p:txBody>
      </p:sp>
      <p:sp>
        <p:nvSpPr>
          <p:cNvPr id="120" name="Google Shape;120;p19"/>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1" name="Google Shape;121;p19"/>
          <p:cNvPicPr preferRelativeResize="0"/>
          <p:nvPr/>
        </p:nvPicPr>
        <p:blipFill>
          <a:blip r:embed="rId3">
            <a:alphaModFix/>
          </a:blip>
          <a:stretch>
            <a:fillRect/>
          </a:stretch>
        </p:blipFill>
        <p:spPr>
          <a:xfrm>
            <a:off x="817575" y="1370375"/>
            <a:ext cx="2568609" cy="1950000"/>
          </a:xfrm>
          <a:prstGeom prst="rect">
            <a:avLst/>
          </a:prstGeom>
          <a:noFill/>
          <a:ln>
            <a:noFill/>
          </a:ln>
        </p:spPr>
      </p:pic>
      <p:sp>
        <p:nvSpPr>
          <p:cNvPr id="122" name="Google Shape;122;p19"/>
          <p:cNvSpPr txBox="1"/>
          <p:nvPr/>
        </p:nvSpPr>
        <p:spPr>
          <a:xfrm>
            <a:off x="1316037" y="1575312"/>
            <a:ext cx="3934800" cy="10314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3200" b="1">
                <a:solidFill>
                  <a:srgbClr val="FFFFFF"/>
                </a:solidFill>
                <a:latin typeface="Open Sans"/>
                <a:ea typeface="Open Sans"/>
                <a:cs typeface="Open Sans"/>
                <a:sym typeface="Open Sans"/>
              </a:rPr>
              <a:t>OER</a:t>
            </a:r>
            <a:endParaRPr sz="3200" b="1">
              <a:solidFill>
                <a:srgbClr val="FFFFFF"/>
              </a:solidFill>
              <a:latin typeface="Open Sans"/>
              <a:ea typeface="Open Sans"/>
              <a:cs typeface="Open Sans"/>
              <a:sym typeface="Open Sans"/>
            </a:endParaRPr>
          </a:p>
          <a:p>
            <a:pPr marL="0" lvl="0" indent="0" algn="l" rtl="0">
              <a:lnSpc>
                <a:spcPct val="100000"/>
              </a:lnSpc>
              <a:spcBef>
                <a:spcPts val="0"/>
              </a:spcBef>
              <a:spcAft>
                <a:spcPts val="0"/>
              </a:spcAft>
              <a:buNone/>
            </a:pPr>
            <a:r>
              <a:rPr lang="en" sz="2300">
                <a:solidFill>
                  <a:srgbClr val="FFFFFF"/>
                </a:solidFill>
                <a:latin typeface="Open Sans"/>
                <a:ea typeface="Open Sans"/>
                <a:cs typeface="Open Sans"/>
                <a:sym typeface="Open Sans"/>
              </a:rPr>
              <a:t>BASIC</a:t>
            </a:r>
            <a:endParaRPr sz="2300">
              <a:solidFill>
                <a:srgbClr val="FFFFFF"/>
              </a:solidFill>
              <a:latin typeface="Open Sans"/>
              <a:ea typeface="Open Sans"/>
              <a:cs typeface="Open Sans"/>
              <a:sym typeface="Open Sans"/>
            </a:endParaRPr>
          </a:p>
        </p:txBody>
      </p:sp>
      <p:pic>
        <p:nvPicPr>
          <p:cNvPr id="123" name="Google Shape;123;p19"/>
          <p:cNvPicPr preferRelativeResize="0"/>
          <p:nvPr/>
        </p:nvPicPr>
        <p:blipFill rotWithShape="1">
          <a:blip r:embed="rId4">
            <a:alphaModFix/>
          </a:blip>
          <a:srcRect/>
          <a:stretch/>
        </p:blipFill>
        <p:spPr>
          <a:xfrm>
            <a:off x="192049" y="4663549"/>
            <a:ext cx="979725" cy="342800"/>
          </a:xfrm>
          <a:prstGeom prst="rect">
            <a:avLst/>
          </a:prstGeom>
          <a:noFill/>
          <a:ln>
            <a:noFill/>
          </a:ln>
        </p:spPr>
      </p:pic>
      <p:cxnSp>
        <p:nvCxnSpPr>
          <p:cNvPr id="124" name="Google Shape;124;p19"/>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8"/>
        <p:cNvGrpSpPr/>
        <p:nvPr/>
      </p:nvGrpSpPr>
      <p:grpSpPr>
        <a:xfrm>
          <a:off x="0" y="0"/>
          <a:ext cx="0" cy="0"/>
          <a:chOff x="0" y="0"/>
          <a:chExt cx="0" cy="0"/>
        </a:xfrm>
      </p:grpSpPr>
      <p:sp>
        <p:nvSpPr>
          <p:cNvPr id="129" name="Google Shape;129;p20"/>
          <p:cNvSpPr txBox="1"/>
          <p:nvPr/>
        </p:nvSpPr>
        <p:spPr>
          <a:xfrm>
            <a:off x="2507700" y="1477100"/>
            <a:ext cx="5537400" cy="2055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 sz="1800">
                <a:solidFill>
                  <a:srgbClr val="004993"/>
                </a:solidFill>
                <a:latin typeface="Open Sans"/>
                <a:ea typeface="Open Sans"/>
                <a:cs typeface="Open Sans"/>
                <a:sym typeface="Open Sans"/>
              </a:rPr>
              <a:t>“Open licences respect the intellectual property rights of the copyright owner and provide permissions granting the public the rights to access, re-use, re- purpose, adapt and redistribute educational materials.”</a:t>
            </a:r>
            <a:endParaRPr sz="1800">
              <a:solidFill>
                <a:srgbClr val="004993"/>
              </a:solidFill>
              <a:latin typeface="Open Sans"/>
              <a:ea typeface="Open Sans"/>
              <a:cs typeface="Open Sans"/>
              <a:sym typeface="Open Sans"/>
            </a:endParaRPr>
          </a:p>
          <a:p>
            <a:pPr marL="0" lvl="0" indent="0" algn="l" rtl="0">
              <a:spcBef>
                <a:spcPts val="0"/>
              </a:spcBef>
              <a:spcAft>
                <a:spcPts val="0"/>
              </a:spcAft>
              <a:buNone/>
            </a:pPr>
            <a:endParaRPr sz="1800"/>
          </a:p>
        </p:txBody>
      </p:sp>
      <p:sp>
        <p:nvSpPr>
          <p:cNvPr id="130" name="Google Shape;130;p20"/>
          <p:cNvSpPr txBox="1"/>
          <p:nvPr/>
        </p:nvSpPr>
        <p:spPr>
          <a:xfrm>
            <a:off x="2507700" y="518625"/>
            <a:ext cx="60366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b="1">
                <a:solidFill>
                  <a:srgbClr val="004993"/>
                </a:solidFill>
                <a:latin typeface="Open Sans"/>
                <a:ea typeface="Open Sans"/>
                <a:cs typeface="Open Sans"/>
                <a:sym typeface="Open Sans"/>
              </a:rPr>
              <a:t>What are open licences?</a:t>
            </a:r>
            <a:endParaRPr sz="3200" b="1">
              <a:solidFill>
                <a:srgbClr val="004993"/>
              </a:solidFill>
              <a:latin typeface="Open Sans"/>
              <a:ea typeface="Open Sans"/>
              <a:cs typeface="Open Sans"/>
              <a:sym typeface="Open Sans"/>
            </a:endParaRPr>
          </a:p>
        </p:txBody>
      </p:sp>
      <p:sp>
        <p:nvSpPr>
          <p:cNvPr id="131" name="Google Shape;131;p20"/>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0"/>
          <p:cNvSpPr txBox="1"/>
          <p:nvPr/>
        </p:nvSpPr>
        <p:spPr>
          <a:xfrm>
            <a:off x="2507700" y="3515250"/>
            <a:ext cx="7277400" cy="63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45BEDF"/>
                </a:solidFill>
                <a:latin typeface="Open Sans"/>
                <a:ea typeface="Open Sans"/>
                <a:cs typeface="Open Sans"/>
                <a:sym typeface="Open Sans"/>
              </a:rPr>
              <a:t>From the UNESCO Recommendation on Open Educational Resources</a:t>
            </a:r>
            <a:endParaRPr b="1">
              <a:solidFill>
                <a:srgbClr val="45BEDF"/>
              </a:solidFill>
              <a:latin typeface="Open Sans"/>
              <a:ea typeface="Open Sans"/>
              <a:cs typeface="Open Sans"/>
              <a:sym typeface="Open Sans"/>
            </a:endParaRPr>
          </a:p>
          <a:p>
            <a:pPr marL="0" lvl="0" indent="0" algn="l" rtl="0">
              <a:spcBef>
                <a:spcPts val="0"/>
              </a:spcBef>
              <a:spcAft>
                <a:spcPts val="0"/>
              </a:spcAft>
              <a:buClr>
                <a:schemeClr val="dk1"/>
              </a:buClr>
              <a:buSzPts val="1100"/>
              <a:buFont typeface="Arial"/>
              <a:buNone/>
            </a:pPr>
            <a:r>
              <a:rPr lang="en" sz="1500">
                <a:solidFill>
                  <a:srgbClr val="45BEDF"/>
                </a:solidFill>
                <a:latin typeface="Open Sans"/>
                <a:ea typeface="Open Sans"/>
                <a:cs typeface="Open Sans"/>
                <a:sym typeface="Open Sans"/>
              </a:rPr>
              <a:t>https://tinyurl.com/openedrec</a:t>
            </a:r>
            <a:endParaRPr b="1">
              <a:solidFill>
                <a:srgbClr val="45BEDF"/>
              </a:solidFill>
              <a:latin typeface="Open Sans"/>
              <a:ea typeface="Open Sans"/>
              <a:cs typeface="Open Sans"/>
              <a:sym typeface="Open Sans"/>
            </a:endParaRPr>
          </a:p>
        </p:txBody>
      </p:sp>
      <p:pic>
        <p:nvPicPr>
          <p:cNvPr id="133" name="Google Shape;133;p20"/>
          <p:cNvPicPr preferRelativeResize="0"/>
          <p:nvPr/>
        </p:nvPicPr>
        <p:blipFill rotWithShape="1">
          <a:blip r:embed="rId3">
            <a:alphaModFix/>
          </a:blip>
          <a:srcRect/>
          <a:stretch/>
        </p:blipFill>
        <p:spPr>
          <a:xfrm>
            <a:off x="192049" y="4663549"/>
            <a:ext cx="979725" cy="342800"/>
          </a:xfrm>
          <a:prstGeom prst="rect">
            <a:avLst/>
          </a:prstGeom>
          <a:noFill/>
          <a:ln>
            <a:noFill/>
          </a:ln>
        </p:spPr>
      </p:pic>
      <p:cxnSp>
        <p:nvCxnSpPr>
          <p:cNvPr id="134" name="Google Shape;134;p20"/>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135" name="Google Shape;135;p20"/>
          <p:cNvPicPr preferRelativeResize="0"/>
          <p:nvPr/>
        </p:nvPicPr>
        <p:blipFill>
          <a:blip r:embed="rId4">
            <a:alphaModFix/>
          </a:blip>
          <a:stretch>
            <a:fillRect/>
          </a:stretch>
        </p:blipFill>
        <p:spPr>
          <a:xfrm>
            <a:off x="192058" y="207375"/>
            <a:ext cx="1711881" cy="1299601"/>
          </a:xfrm>
          <a:prstGeom prst="rect">
            <a:avLst/>
          </a:prstGeom>
          <a:noFill/>
          <a:ln>
            <a:noFill/>
          </a:ln>
        </p:spPr>
      </p:pic>
      <p:sp>
        <p:nvSpPr>
          <p:cNvPr id="136" name="Google Shape;136;p20"/>
          <p:cNvSpPr txBox="1"/>
          <p:nvPr/>
        </p:nvSpPr>
        <p:spPr>
          <a:xfrm>
            <a:off x="499697" y="259247"/>
            <a:ext cx="2622300" cy="8004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2300" b="1">
                <a:solidFill>
                  <a:srgbClr val="FFFFFF"/>
                </a:solidFill>
                <a:latin typeface="Open Sans"/>
                <a:ea typeface="Open Sans"/>
                <a:cs typeface="Open Sans"/>
                <a:sym typeface="Open Sans"/>
              </a:rPr>
              <a:t>OER</a:t>
            </a:r>
            <a:endParaRPr sz="2300" b="1">
              <a:solidFill>
                <a:srgbClr val="FFFFFF"/>
              </a:solidFill>
              <a:latin typeface="Open Sans"/>
              <a:ea typeface="Open Sans"/>
              <a:cs typeface="Open Sans"/>
              <a:sym typeface="Open Sans"/>
            </a:endParaRPr>
          </a:p>
          <a:p>
            <a:pPr marL="0" lvl="0" indent="0" algn="l" rtl="0">
              <a:lnSpc>
                <a:spcPct val="100000"/>
              </a:lnSpc>
              <a:spcBef>
                <a:spcPts val="0"/>
              </a:spcBef>
              <a:spcAft>
                <a:spcPts val="0"/>
              </a:spcAft>
              <a:buNone/>
            </a:pPr>
            <a:r>
              <a:rPr lang="en" sz="1700">
                <a:solidFill>
                  <a:srgbClr val="FFFFFF"/>
                </a:solidFill>
                <a:latin typeface="Open Sans"/>
                <a:ea typeface="Open Sans"/>
                <a:cs typeface="Open Sans"/>
                <a:sym typeface="Open Sans"/>
              </a:rPr>
              <a:t>BASIC</a:t>
            </a:r>
            <a:endParaRPr sz="1700">
              <a:solidFill>
                <a:srgbClr val="FFFFFF"/>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0"/>
        <p:cNvGrpSpPr/>
        <p:nvPr/>
      </p:nvGrpSpPr>
      <p:grpSpPr>
        <a:xfrm>
          <a:off x="0" y="0"/>
          <a:ext cx="0" cy="0"/>
          <a:chOff x="0" y="0"/>
          <a:chExt cx="0" cy="0"/>
        </a:xfrm>
      </p:grpSpPr>
      <p:sp>
        <p:nvSpPr>
          <p:cNvPr id="141" name="Google Shape;141;p21"/>
          <p:cNvSpPr txBox="1"/>
          <p:nvPr/>
        </p:nvSpPr>
        <p:spPr>
          <a:xfrm>
            <a:off x="2513350" y="290150"/>
            <a:ext cx="59178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b="1">
                <a:solidFill>
                  <a:srgbClr val="004993"/>
                </a:solidFill>
                <a:latin typeface="Open Sans"/>
                <a:ea typeface="Open Sans"/>
                <a:cs typeface="Open Sans"/>
                <a:sym typeface="Open Sans"/>
              </a:rPr>
              <a:t>Open Educational Resources (OER) should be:</a:t>
            </a:r>
            <a:endParaRPr sz="3200" b="1">
              <a:solidFill>
                <a:srgbClr val="004993"/>
              </a:solidFill>
              <a:latin typeface="Open Sans"/>
              <a:ea typeface="Open Sans"/>
              <a:cs typeface="Open Sans"/>
              <a:sym typeface="Open Sans"/>
            </a:endParaRPr>
          </a:p>
        </p:txBody>
      </p:sp>
      <p:sp>
        <p:nvSpPr>
          <p:cNvPr id="142" name="Google Shape;142;p21"/>
          <p:cNvSpPr/>
          <p:nvPr/>
        </p:nvSpPr>
        <p:spPr>
          <a:xfrm>
            <a:off x="0" y="4526400"/>
            <a:ext cx="9144000" cy="617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1"/>
          <p:cNvSpPr txBox="1"/>
          <p:nvPr/>
        </p:nvSpPr>
        <p:spPr>
          <a:xfrm>
            <a:off x="2513350" y="1629725"/>
            <a:ext cx="5527800" cy="169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800">
                <a:solidFill>
                  <a:srgbClr val="004993"/>
                </a:solidFill>
                <a:latin typeface="Open Sans"/>
                <a:ea typeface="Open Sans"/>
                <a:cs typeface="Open Sans"/>
                <a:sym typeface="Open Sans"/>
              </a:rPr>
              <a:t>"accessible anytime and anywhere for everyone, including individuals with disabilities and individuals coming from marginalized or disadvantaged groups."</a:t>
            </a:r>
            <a:endParaRPr sz="2100">
              <a:solidFill>
                <a:srgbClr val="004993"/>
              </a:solidFill>
              <a:latin typeface="Open Sans"/>
              <a:ea typeface="Open Sans"/>
              <a:cs typeface="Open Sans"/>
              <a:sym typeface="Open Sans"/>
            </a:endParaRPr>
          </a:p>
          <a:p>
            <a:pPr marL="0" lvl="0" indent="0" algn="l" rtl="0">
              <a:spcBef>
                <a:spcPts val="0"/>
              </a:spcBef>
              <a:spcAft>
                <a:spcPts val="0"/>
              </a:spcAft>
              <a:buNone/>
            </a:pPr>
            <a:endParaRPr sz="1500"/>
          </a:p>
        </p:txBody>
      </p:sp>
      <p:pic>
        <p:nvPicPr>
          <p:cNvPr id="144" name="Google Shape;144;p21"/>
          <p:cNvPicPr preferRelativeResize="0"/>
          <p:nvPr/>
        </p:nvPicPr>
        <p:blipFill rotWithShape="1">
          <a:blip r:embed="rId3">
            <a:alphaModFix/>
          </a:blip>
          <a:srcRect/>
          <a:stretch/>
        </p:blipFill>
        <p:spPr>
          <a:xfrm>
            <a:off x="192049" y="4663549"/>
            <a:ext cx="979725" cy="342800"/>
          </a:xfrm>
          <a:prstGeom prst="rect">
            <a:avLst/>
          </a:prstGeom>
          <a:noFill/>
          <a:ln>
            <a:noFill/>
          </a:ln>
        </p:spPr>
      </p:pic>
      <p:cxnSp>
        <p:nvCxnSpPr>
          <p:cNvPr id="145" name="Google Shape;145;p21"/>
          <p:cNvCxnSpPr/>
          <p:nvPr/>
        </p:nvCxnSpPr>
        <p:spPr>
          <a:xfrm>
            <a:off x="0" y="4526400"/>
            <a:ext cx="9177300" cy="0"/>
          </a:xfrm>
          <a:prstGeom prst="straightConnector1">
            <a:avLst/>
          </a:prstGeom>
          <a:noFill/>
          <a:ln w="9525" cap="flat" cmpd="sng">
            <a:solidFill>
              <a:srgbClr val="004993"/>
            </a:solidFill>
            <a:prstDash val="solid"/>
            <a:round/>
            <a:headEnd type="none" w="med" len="med"/>
            <a:tailEnd type="none" w="med" len="med"/>
          </a:ln>
        </p:spPr>
      </p:cxnSp>
      <p:pic>
        <p:nvPicPr>
          <p:cNvPr id="146" name="Google Shape;146;p21"/>
          <p:cNvPicPr preferRelativeResize="0"/>
          <p:nvPr/>
        </p:nvPicPr>
        <p:blipFill>
          <a:blip r:embed="rId4">
            <a:alphaModFix/>
          </a:blip>
          <a:stretch>
            <a:fillRect/>
          </a:stretch>
        </p:blipFill>
        <p:spPr>
          <a:xfrm>
            <a:off x="192058" y="207375"/>
            <a:ext cx="1711881" cy="1299601"/>
          </a:xfrm>
          <a:prstGeom prst="rect">
            <a:avLst/>
          </a:prstGeom>
          <a:noFill/>
          <a:ln>
            <a:noFill/>
          </a:ln>
        </p:spPr>
      </p:pic>
      <p:sp>
        <p:nvSpPr>
          <p:cNvPr id="147" name="Google Shape;147;p21"/>
          <p:cNvSpPr txBox="1"/>
          <p:nvPr/>
        </p:nvSpPr>
        <p:spPr>
          <a:xfrm>
            <a:off x="499699" y="259250"/>
            <a:ext cx="1635000" cy="8004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2300" b="1">
                <a:solidFill>
                  <a:srgbClr val="FFFFFF"/>
                </a:solidFill>
                <a:latin typeface="Open Sans"/>
                <a:ea typeface="Open Sans"/>
                <a:cs typeface="Open Sans"/>
                <a:sym typeface="Open Sans"/>
              </a:rPr>
              <a:t>OER</a:t>
            </a:r>
            <a:endParaRPr sz="2300" b="1">
              <a:solidFill>
                <a:srgbClr val="FFFFFF"/>
              </a:solidFill>
              <a:latin typeface="Open Sans"/>
              <a:ea typeface="Open Sans"/>
              <a:cs typeface="Open Sans"/>
              <a:sym typeface="Open Sans"/>
            </a:endParaRPr>
          </a:p>
          <a:p>
            <a:pPr marL="0" lvl="0" indent="0" algn="l" rtl="0">
              <a:lnSpc>
                <a:spcPct val="100000"/>
              </a:lnSpc>
              <a:spcBef>
                <a:spcPts val="0"/>
              </a:spcBef>
              <a:spcAft>
                <a:spcPts val="0"/>
              </a:spcAft>
              <a:buNone/>
            </a:pPr>
            <a:r>
              <a:rPr lang="en" sz="1700">
                <a:solidFill>
                  <a:srgbClr val="FFFFFF"/>
                </a:solidFill>
                <a:latin typeface="Open Sans"/>
                <a:ea typeface="Open Sans"/>
                <a:cs typeface="Open Sans"/>
                <a:sym typeface="Open Sans"/>
              </a:rPr>
              <a:t>BASIC</a:t>
            </a:r>
            <a:endParaRPr sz="1700">
              <a:solidFill>
                <a:srgbClr val="FFFFFF"/>
              </a:solidFill>
              <a:latin typeface="Open Sans"/>
              <a:ea typeface="Open Sans"/>
              <a:cs typeface="Open Sans"/>
              <a:sym typeface="Open Sans"/>
            </a:endParaRPr>
          </a:p>
        </p:txBody>
      </p:sp>
      <p:sp>
        <p:nvSpPr>
          <p:cNvPr id="148" name="Google Shape;148;p21"/>
          <p:cNvSpPr txBox="1"/>
          <p:nvPr/>
        </p:nvSpPr>
        <p:spPr>
          <a:xfrm>
            <a:off x="2507700" y="3515250"/>
            <a:ext cx="7277400" cy="63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45BEDF"/>
                </a:solidFill>
                <a:latin typeface="Open Sans"/>
                <a:ea typeface="Open Sans"/>
                <a:cs typeface="Open Sans"/>
                <a:sym typeface="Open Sans"/>
              </a:rPr>
              <a:t>From the UNESCO Recommendation on Open Educational Resources</a:t>
            </a:r>
            <a:endParaRPr b="1">
              <a:solidFill>
                <a:srgbClr val="45BEDF"/>
              </a:solidFill>
              <a:latin typeface="Open Sans"/>
              <a:ea typeface="Open Sans"/>
              <a:cs typeface="Open Sans"/>
              <a:sym typeface="Open Sans"/>
            </a:endParaRPr>
          </a:p>
          <a:p>
            <a:pPr marL="0" lvl="0" indent="0" algn="l" rtl="0">
              <a:spcBef>
                <a:spcPts val="0"/>
              </a:spcBef>
              <a:spcAft>
                <a:spcPts val="0"/>
              </a:spcAft>
              <a:buNone/>
            </a:pPr>
            <a:r>
              <a:rPr lang="en" sz="1500">
                <a:solidFill>
                  <a:srgbClr val="45BEDF"/>
                </a:solidFill>
                <a:latin typeface="Open Sans"/>
                <a:ea typeface="Open Sans"/>
                <a:cs typeface="Open Sans"/>
                <a:sym typeface="Open Sans"/>
              </a:rPr>
              <a:t>https://tinyurl.com/openedrec</a:t>
            </a:r>
            <a:endParaRPr b="1">
              <a:solidFill>
                <a:srgbClr val="45BED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2477</Words>
  <Application>Microsoft Macintosh PowerPoint</Application>
  <PresentationFormat>On-screen Show (16:9)</PresentationFormat>
  <Paragraphs>304</Paragraphs>
  <Slides>41</Slides>
  <Notes>41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41</vt:i4>
      </vt:variant>
    </vt:vector>
  </HeadingPairs>
  <TitlesOfParts>
    <vt:vector size="44" baseType="lpstr">
      <vt:lpstr>Arial</vt:lpstr>
      <vt:lpstr>Open Sans</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Agata Morka</cp:lastModifiedBy>
  <cp:revision>1</cp:revision>
  <dcterms:modified xsi:type="dcterms:W3CDTF">2021-10-14T08:39:53Z</dcterms:modified>
</cp:coreProperties>
</file>